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89" r:id="rId2"/>
    <p:sldId id="258" r:id="rId3"/>
    <p:sldId id="259" r:id="rId4"/>
    <p:sldId id="260" r:id="rId5"/>
    <p:sldId id="290" r:id="rId6"/>
    <p:sldId id="261" r:id="rId7"/>
    <p:sldId id="262" r:id="rId8"/>
    <p:sldId id="263" r:id="rId9"/>
    <p:sldId id="267" r:id="rId10"/>
    <p:sldId id="265" r:id="rId11"/>
    <p:sldId id="292" r:id="rId12"/>
    <p:sldId id="273" r:id="rId13"/>
    <p:sldId id="274" r:id="rId14"/>
    <p:sldId id="271" r:id="rId15"/>
    <p:sldId id="276" r:id="rId16"/>
    <p:sldId id="277" r:id="rId17"/>
    <p:sldId id="278" r:id="rId18"/>
    <p:sldId id="282" r:id="rId19"/>
    <p:sldId id="279" r:id="rId20"/>
    <p:sldId id="280" r:id="rId21"/>
    <p:sldId id="281" r:id="rId22"/>
    <p:sldId id="294" r:id="rId23"/>
    <p:sldId id="293" r:id="rId24"/>
    <p:sldId id="283" r:id="rId25"/>
    <p:sldId id="284" r:id="rId26"/>
    <p:sldId id="285" r:id="rId27"/>
    <p:sldId id="286" r:id="rId28"/>
    <p:sldId id="287" r:id="rId29"/>
    <p:sldId id="288" r:id="rId30"/>
    <p:sldId id="295" r:id="rId31"/>
    <p:sldId id="296" r:id="rId32"/>
    <p:sldId id="268" r:id="rId33"/>
    <p:sldId id="306" r:id="rId34"/>
    <p:sldId id="307" r:id="rId35"/>
    <p:sldId id="308" r:id="rId36"/>
    <p:sldId id="269" r:id="rId37"/>
    <p:sldId id="270" r:id="rId38"/>
    <p:sldId id="298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10" r:id="rId48"/>
    <p:sldId id="311" r:id="rId49"/>
    <p:sldId id="312" r:id="rId50"/>
    <p:sldId id="313" r:id="rId51"/>
    <p:sldId id="316" r:id="rId52"/>
    <p:sldId id="317" r:id="rId53"/>
    <p:sldId id="314" r:id="rId54"/>
    <p:sldId id="318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7C3"/>
    <a:srgbClr val="800080"/>
    <a:srgbClr val="FF66FF"/>
    <a:srgbClr val="0C1305"/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0442-77EF-48E1-851A-0E622D4D2DD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6426-5ACA-42DC-8B7F-17AD7065E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4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A1DF-D053-40CA-A82A-82F9C5FC5FA2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0BD-E28B-4922-A5D2-F00FDFB3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4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2684-7DBF-4B5D-9A8E-CF513D9E1041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E95A-62A9-44C4-8FCB-5F8BC0975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106B-9DB9-46AF-863D-816BA0089369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9538-B55A-49C5-AF6C-4A9B6B5B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1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C7E9-49C8-4DAC-866A-8FF5DA4BA81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CEA8-F53B-4DA4-84ED-BDC91AC96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E60D-61EF-4C4D-9416-5C1FD4FD958D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D384-B664-4ADA-AF59-9EA19BAC1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DA84-43F5-4986-8B82-3D6AE0A92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6A89-6BB3-4647-9987-BC6C59C9315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0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896F-5883-4A50-81A6-64F0D53E77E2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7D90-D6B2-4BBF-A433-90E104D6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3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EF2B-986E-412B-AEBA-14A69429645C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E948-E7CA-4A31-8CAE-DF5A12910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1898-4BBD-4CB5-BC67-856C38405274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8BA2-A3E6-48D8-8EFD-93CEADB6C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5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D6D6-269B-436B-9FF9-5966695227CA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CC84-0B8B-41F6-92D4-4A5129998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3C060E1-63B3-4182-965F-78EC6A39FB1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C5EB8DB-2AE3-45BA-9BFD-D393C4CE7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87" r:id="rId2"/>
    <p:sldLayoutId id="2147484096" r:id="rId3"/>
    <p:sldLayoutId id="2147484088" r:id="rId4"/>
    <p:sldLayoutId id="2147484097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5F9526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4E7C1E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5F9526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5F9526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6;&#1072;&#1074;&#1086;&#1088;&#1086;&#1085;&#1082;&#1080;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77;&#1079;&#1077;&#1085;&#1090;&#1072;&#1094;&#1080;&#1103;%20&#1055;&#1090;&#1080;&#1094;&#1099;\&#1055;&#1077;&#1085;&#1080;&#1077;%20&#1087;&#1090;&#1080;&#1094;%20-%20&#1046;&#1072;&#1074;&#1086;&#1088;&#1086;&#1085;&#1086;&#1082;%20&#1083;&#1077;&#1089;&#1085;&#1086;&#1081;.mp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55;&#1086;&#1083;&#1077;&#1074;&#1086;&#1081;%20&#1078;&#1072;&#1074;&#1086;&#1088;&#1086;&#1085;&#1086;&#1082;%20(Alauda%20arvensis).fl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77;&#1079;&#1077;&#1085;&#1090;&#1072;&#1094;&#1080;&#1103;%20&#1055;&#1090;&#1080;&#1094;&#1099;\&#1055;&#1077;&#1085;&#1080;&#1077;%20&#1087;&#1090;&#1080;&#1094;%20-%20&#1057;&#1082;&#1074;&#1086;&#1088;&#1077;&#1094;%202.mp3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&#1057;&#1082;&#1074;&#1086;&#1088;&#1077;&#1094;%20&#1087;&#1077;&#1074;&#1095;&#1080;&#1081;-2.fl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77;&#1079;&#1077;&#1085;&#1090;&#1072;&#1094;&#1080;&#1103;%20&#1055;&#1090;&#1080;&#1094;&#1099;\&#1055;&#1090;&#1080;&#1094;&#1099;%20-%20&#1047;&#1103;&#1073;&#1083;&#1080;&#1082;,%20&#1080;&#1074;&#1086;&#1083;&#1075;&#1072;.mp3" TargetMode="Externa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Music\&#1042;&#1077;&#1089;&#1085;&#1072;(mp3ostrov.com)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solovey.flv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&#1042;&#1072;&#1088;&#1072;&#1082;&#1091;&#1096;&#1082;&#1072;.mp4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3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77;&#1079;&#1077;&#1085;&#1090;&#1072;&#1094;&#1080;&#1103;%20&#1055;&#1090;&#1080;&#1094;&#1099;\&#1047;&#1074;&#1091;&#1082;&#1080;%20&#1087;&#1088;&#1080;&#1088;&#1086;&#1076;&#1099;%20-%20&#1041;&#1077;&#1083;.%20&#1090;&#1088;&#1103;&#1089;&#1086;&#1075;&#1091;&#1079;&#1082;&#1072;%20%20(audiopoisk.com).mp3" TargetMode="Externa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77;&#1079;&#1077;&#1085;&#1090;&#1072;&#1094;&#1080;&#1103;%20&#1055;&#1090;&#1080;&#1094;&#1099;\&#1043;&#1086;&#1083;&#1086;&#1089;&#1072;%20&#1087;&#1090;&#1080;&#1094;%20-%20&#1052;&#1072;&#1083;&#1080;&#1085;&#1086;&#1074;&#1082;&#1072;%20(&#1079;&#1072;&#1088;&#1103;&#1085;&#1082;&#1072;)%20%20(audiopoisk.com).mp3" TargetMode="Externa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5;&#1088;&#1077;&#1079;&#1077;&#1085;&#1090;&#1072;&#1094;&#1080;&#1103;%20&#1055;&#1090;&#1080;&#1094;&#1099;\&#1043;&#1086;&#1083;&#1086;&#1089;%20&#1075;&#1088;&#1072;&#1095;&#1072;%20-%20Corvus%20frugilegus.mp3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072438" cy="1857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200" dirty="0" smtClean="0">
                <a:solidFill>
                  <a:srgbClr val="3C1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«Перелётные птицы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200" dirty="0" smtClean="0">
                <a:solidFill>
                  <a:srgbClr val="3C1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66FF"/>
                </a:solidFill>
              </a:rPr>
              <a:t>                   </a:t>
            </a:r>
            <a:r>
              <a:rPr lang="ru-RU" sz="4900" smtClean="0">
                <a:solidFill>
                  <a:srgbClr val="FF66FF"/>
                </a:solidFill>
              </a:rPr>
              <a:t>    </a:t>
            </a:r>
            <a:r>
              <a:rPr lang="ru-RU" sz="4900" smtClean="0">
                <a:solidFill>
                  <a:srgbClr val="FF0066"/>
                </a:solidFill>
              </a:rPr>
              <a:t>Презентация</a:t>
            </a:r>
            <a:r>
              <a:rPr lang="ru-RU" smtClean="0">
                <a:solidFill>
                  <a:srgbClr val="FF0066"/>
                </a:solidFill>
              </a:rPr>
              <a:t/>
            </a:r>
            <a:br>
              <a:rPr lang="ru-RU" smtClean="0">
                <a:solidFill>
                  <a:srgbClr val="FF0066"/>
                </a:solidFill>
              </a:rPr>
            </a:br>
            <a:r>
              <a:rPr lang="ru-RU" smtClean="0">
                <a:solidFill>
                  <a:srgbClr val="FF0066"/>
                </a:solidFill>
              </a:rPr>
              <a:t>            </a:t>
            </a:r>
            <a:r>
              <a:rPr lang="ru-RU" sz="3100" smtClean="0">
                <a:solidFill>
                  <a:srgbClr val="FF0066"/>
                </a:solidFill>
              </a:rPr>
              <a:t>для детей подготовительной группы</a:t>
            </a:r>
            <a:endParaRPr lang="ru-RU" sz="310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5214950"/>
            <a:ext cx="35719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1305"/>
                </a:solidFill>
              </a:rPr>
              <a:t>Работу выполнила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1305"/>
                </a:solidFill>
              </a:rPr>
              <a:t>воспитатель ГБОУ СОШ с. Кошки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1305"/>
                </a:solidFill>
              </a:rPr>
              <a:t>С/П </a:t>
            </a:r>
            <a:r>
              <a:rPr lang="ru-RU" dirty="0" err="1">
                <a:solidFill>
                  <a:srgbClr val="0C1305"/>
                </a:solidFill>
              </a:rPr>
              <a:t>д</a:t>
            </a:r>
            <a:r>
              <a:rPr lang="ru-RU" dirty="0">
                <a:solidFill>
                  <a:srgbClr val="0C1305"/>
                </a:solidFill>
              </a:rPr>
              <a:t>/с «Радуга»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C1305"/>
                </a:solidFill>
              </a:rPr>
              <a:t>Ишкальдина</a:t>
            </a:r>
            <a:r>
              <a:rPr lang="ru-RU" dirty="0">
                <a:solidFill>
                  <a:srgbClr val="0C1305"/>
                </a:solidFill>
              </a:rPr>
              <a:t> Марина Аркадьевна</a:t>
            </a:r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7003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38906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802063"/>
            <a:ext cx="2844800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1928813"/>
            <a:ext cx="4143375" cy="3929062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C1305"/>
                </a:solidFill>
              </a:rPr>
              <a:t>Всех прилётных птиц черней, </a:t>
            </a:r>
            <a:br>
              <a:rPr lang="ru-RU" dirty="0" smtClean="0">
                <a:solidFill>
                  <a:srgbClr val="0C1305"/>
                </a:solidFill>
              </a:rPr>
            </a:br>
            <a:r>
              <a:rPr lang="ru-RU" dirty="0" smtClean="0">
                <a:solidFill>
                  <a:srgbClr val="0C1305"/>
                </a:solidFill>
              </a:rPr>
              <a:t>Чистит пашню от червей. </a:t>
            </a:r>
            <a:br>
              <a:rPr lang="ru-RU" dirty="0" smtClean="0">
                <a:solidFill>
                  <a:srgbClr val="0C1305"/>
                </a:solidFill>
              </a:rPr>
            </a:br>
            <a:r>
              <a:rPr lang="ru-RU" dirty="0" smtClean="0">
                <a:solidFill>
                  <a:srgbClr val="0C1305"/>
                </a:solidFill>
              </a:rPr>
              <a:t>Взад-вперёд по пашне вскачь. </a:t>
            </a:r>
            <a:br>
              <a:rPr lang="ru-RU" dirty="0" smtClean="0">
                <a:solidFill>
                  <a:srgbClr val="0C1305"/>
                </a:solidFill>
              </a:rPr>
            </a:br>
            <a:r>
              <a:rPr lang="ru-RU" dirty="0" smtClean="0">
                <a:solidFill>
                  <a:srgbClr val="0C1305"/>
                </a:solidFill>
              </a:rPr>
              <a:t>А зовётся птица ...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C1305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C1305"/>
                </a:solidFill>
              </a:rPr>
              <a:t>Летом за пахарем ходит, </a:t>
            </a:r>
            <a:br>
              <a:rPr lang="ru-RU" dirty="0" smtClean="0">
                <a:solidFill>
                  <a:srgbClr val="0C1305"/>
                </a:solidFill>
              </a:rPr>
            </a:br>
            <a:r>
              <a:rPr lang="ru-RU" dirty="0" smtClean="0">
                <a:solidFill>
                  <a:srgbClr val="0C1305"/>
                </a:solidFill>
              </a:rPr>
              <a:t>А под зиму с криком уходит.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C1305"/>
                </a:solidFill>
              </a:rPr>
              <a:t>                                                   (Грач)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C1305"/>
                </a:solidFill>
              </a:rPr>
              <a:t>                                                                                      </a:t>
            </a:r>
            <a:endParaRPr lang="ru-RU" dirty="0">
              <a:solidFill>
                <a:srgbClr val="0C130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000108"/>
            <a:ext cx="2757478" cy="8715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</a:rPr>
              <a:t>Загадки</a:t>
            </a:r>
            <a:endParaRPr lang="ru-RU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57188" y="714375"/>
            <a:ext cx="45735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«Грачи»</a:t>
            </a: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На этой неделе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Грачи прилетели.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Хоть трудна была дорога,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Старший грач прикрикнул строго: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«За работу!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Дела много!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Помни сам,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Других учи,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Да по-настоящему: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Наши чёрные грачи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Птицы работящие!»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       А. Прокофьев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4572000"/>
            <a:ext cx="8115300" cy="14287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C1305"/>
                </a:solidFill>
              </a:rPr>
              <a:t>    Жаворонки прилетают очень рано - как только возникают проталины. Птица семейства Жаворонковых.</a:t>
            </a:r>
            <a:r>
              <a:rPr lang="ru-RU" b="1" dirty="0" smtClean="0">
                <a:solidFill>
                  <a:schemeClr val="bg1"/>
                </a:solidFill>
                <a:hlinkClick r:id="rId3" action="ppaction://hlinkpres?slideindex=1&amp;slidetitle=" tooltip="Сороки (праздник)"/>
              </a:rPr>
              <a:t> Жаворонки</a:t>
            </a:r>
            <a:r>
              <a:rPr lang="ru-RU" dirty="0" smtClean="0">
                <a:solidFill>
                  <a:schemeClr val="bg1"/>
                </a:solidFill>
              </a:rPr>
              <a:t> — славянский народный праздник.</a:t>
            </a:r>
            <a:endParaRPr lang="ru-RU" dirty="0" smtClean="0">
              <a:solidFill>
                <a:srgbClr val="0C1305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3186106" cy="80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bg1"/>
                </a:solidFill>
              </a:rPr>
              <a:t>Жаворонки</a:t>
            </a:r>
            <a:endParaRPr lang="ru-RU"/>
          </a:p>
        </p:txBody>
      </p:sp>
      <p:pic>
        <p:nvPicPr>
          <p:cNvPr id="6" name="Пение птиц - Жаворонок лес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14313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1196975"/>
            <a:ext cx="42672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2875" y="2928938"/>
            <a:ext cx="8786813" cy="3548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C1305"/>
                </a:solidFill>
              </a:rPr>
              <a:t>    </a:t>
            </a:r>
            <a:r>
              <a:rPr lang="ru-RU" sz="2800" u="sng" smtClean="0">
                <a:solidFill>
                  <a:srgbClr val="002060"/>
                </a:solidFill>
                <a:hlinkClick r:id="rId2" action="ppaction://hlinkfile"/>
              </a:rPr>
              <a:t>Полевой жаворонок</a:t>
            </a:r>
            <a:r>
              <a:rPr lang="ru-RU" sz="2800" smtClean="0">
                <a:solidFill>
                  <a:srgbClr val="0C1305"/>
                </a:solidFill>
                <a:hlinkClick r:id="rId2" action="ppaction://hlinkfile"/>
              </a:rPr>
              <a:t> </a:t>
            </a:r>
            <a:r>
              <a:rPr lang="ru-RU" sz="2800" smtClean="0">
                <a:solidFill>
                  <a:srgbClr val="0C1305"/>
                </a:solidFill>
              </a:rPr>
              <a:t>размером немного крупнее воробья и имеет привлекательную окраску оперенья. Спина коричнево—жёлтая с пёстрыми вкраплениями, оперение живота белого цвета, грудь имеет коричневые пёстрые перья. Голова украшена небольшим хохолком, хвост окаймляют белые перья. Окраска полевого жаворонка помогает ему маскироваться в траве и на земле.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2543164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70C0"/>
                </a:solidFill>
              </a:rPr>
              <a:t>Описание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333216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C1305"/>
                </a:solidFill>
              </a:rPr>
              <a:t>Полевой жаворонок — это истинный житель лугов и степей, гор и полей. Единственное место, где не встретишь эту маленькую птичку — это лес. После зимовки полевые жаворонки прилетают на место гнездования ранней весной, когда ещё нет насекомых для пищи, держатся они небольшими стайками на участках, прогреваемых солнцем, прячутся от ветра и дождя на опушках.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043890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Область распространения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357166"/>
            <a:ext cx="2214578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Питание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5"/>
            <a:ext cx="9144000" cy="3571875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    Питаются полевые жаворонки растительной пищей в виде семян различных трав и злаковых растений. Мелкие жучки, пауки, личинки различных насекомых, куколки бабочек — эти насекомые составляют основную пищу жаворонков всё лето. Охотится эта птица всегда на земле, не ловит насекомых в полёте. Потребность в воде они удовлетворяют росой, которая оседает на растениях.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267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3643313"/>
            <a:ext cx="9144000" cy="2928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C1305"/>
                </a:solidFill>
              </a:rPr>
              <a:t>    Лучшим местом для устройства гнездовий для этих птиц являются поля, засеянные в озимых и яровых хлебах. Гнездо очень простое, строится оно в ямке на земле, среди травы. В качестве строительного материала полевой жаворонок использует стебли и корешки травы, внутри гнездо укладывается мягкой шерстью и пухом. Гнездо маскируется очень тщательно, его трудно обнаружить.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Гнездование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267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786313" y="571500"/>
            <a:ext cx="4357687" cy="4143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Так беззаботно, на лету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Он щедро сыплет трели,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Взвиваясь круто в высоту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С земли — своей постели.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Среди колосьев он живет.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Его домишко тесен,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Но нужен весь небесный свод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Ему для звонких песен.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                          С. Я. Маршак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4071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Жаворонки, прилетите!</a:t>
            </a:r>
            <a:br>
              <a:rPr lang="ru-RU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Студену зиму прогоните!</a:t>
            </a:r>
            <a:br>
              <a:rPr lang="ru-RU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Теплу весну принесите!</a:t>
            </a:r>
            <a:br>
              <a:rPr lang="ru-RU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Зима нам надоела,</a:t>
            </a:r>
            <a:br>
              <a:rPr lang="ru-RU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Весь хлеб у нас поела!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3000375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Загадки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/>
                </a:solidFill>
                <a:latin typeface="+mn-lt"/>
              </a:rPr>
              <a:t>Высоко под облаками,</a:t>
            </a:r>
            <a:br>
              <a:rPr lang="ru-RU" sz="2000" i="1" dirty="0">
                <a:solidFill>
                  <a:schemeClr val="bg1"/>
                </a:solidFill>
                <a:latin typeface="+mn-lt"/>
              </a:rPr>
            </a:br>
            <a:r>
              <a:rPr lang="ru-RU" sz="2000" i="1" dirty="0">
                <a:solidFill>
                  <a:schemeClr val="bg1"/>
                </a:solidFill>
                <a:latin typeface="+mn-lt"/>
              </a:rPr>
              <a:t>Над полями и лугами,</a:t>
            </a:r>
            <a:br>
              <a:rPr lang="ru-RU" sz="2000" i="1" dirty="0">
                <a:solidFill>
                  <a:schemeClr val="bg1"/>
                </a:solidFill>
                <a:latin typeface="+mn-lt"/>
              </a:rPr>
            </a:br>
            <a:r>
              <a:rPr lang="ru-RU" sz="2000" i="1" dirty="0">
                <a:solidFill>
                  <a:schemeClr val="bg1"/>
                </a:solidFill>
                <a:latin typeface="+mn-lt"/>
              </a:rPr>
              <a:t>Словно выпорхнув спросонок,</a:t>
            </a:r>
            <a:br>
              <a:rPr lang="ru-RU" sz="2000" i="1" dirty="0">
                <a:solidFill>
                  <a:schemeClr val="bg1"/>
                </a:solidFill>
                <a:latin typeface="+mn-lt"/>
              </a:rPr>
            </a:br>
            <a:r>
              <a:rPr lang="ru-RU" sz="2000" i="1" dirty="0">
                <a:solidFill>
                  <a:schemeClr val="bg1"/>
                </a:solidFill>
                <a:latin typeface="+mn-lt"/>
              </a:rPr>
              <a:t>Песнь заводит 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/>
                </a:solidFill>
                <a:latin typeface="+mn-lt"/>
              </a:rPr>
              <a:t>(Ответ: Жаворонок)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2071688" y="5000625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Хочет – прямо полетит, </a:t>
            </a:r>
            <a:br>
              <a:rPr lang="ru-RU" sz="2000" i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Хочет – в воздухе висит, </a:t>
            </a:r>
            <a:br>
              <a:rPr lang="ru-RU" sz="2000" i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Камнем падает с высот </a:t>
            </a:r>
            <a:br>
              <a:rPr lang="ru-RU" sz="2000" i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И в полях поет, поет.</a:t>
            </a:r>
          </a:p>
          <a:p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(Ответ: Жаворонок)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4357688" cy="507206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Скворец обыкновенный - певчая птица семейства скворцовых, широко распространённая на значительной территории Евразии. Является перелётной, в зимние месяцы мигрирует на юг. Внешне (размерами, желтым клювом и темным оперением) слегка напоминает чёрных дроздов, но в отличие от них </a:t>
            </a:r>
            <a:r>
              <a:rPr lang="ru-RU" i="1" dirty="0" smtClean="0">
                <a:solidFill>
                  <a:schemeClr val="bg1"/>
                </a:solidFill>
              </a:rPr>
              <a:t>ходит</a:t>
            </a:r>
            <a:r>
              <a:rPr lang="ru-RU" dirty="0" smtClean="0">
                <a:solidFill>
                  <a:schemeClr val="bg1"/>
                </a:solidFill>
              </a:rPr>
              <a:t> по земле, а не прыгает.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Продолжительность жизни обыкновенных скворцов в дикой природе составляет до 12 лет.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2471726" cy="7286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</a:rPr>
              <a:t>Скворец</a:t>
            </a:r>
            <a:endParaRPr lang="ru-RU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42875"/>
            <a:ext cx="4259262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Пение птиц - Скворец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3929063"/>
            <a:ext cx="9144000" cy="25717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Скворец часто потряхивает ими при пении. Оперение имеет фиолетовый, зеленоватый, синеватый или бронзовый оттенки. В зимнее время на теле появляются многочисленные белые крапинки. Хвост короткий, длиной 6 — 7см, на конце почти прямой. Ноги красновато-коричневые.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686040" cy="6572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Описание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43576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Небольшая птица длиной 18—21 см. Тело массивное, с короткой шеей. Клюв длинный, острый и слегка изогнут вниз. Крылья короткие, в основании широкие и зауженные на конце.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60350"/>
            <a:ext cx="40957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4429125"/>
            <a:ext cx="9144000" cy="2071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bg1"/>
                </a:solidFill>
              </a:rPr>
              <a:t>     Из растительной пищи употребляют семена и плоды растений: ягоды, яблоки, груши, сливы, вишню и пр. Если плод защищён скорлупой либо жёсткой кожицей, они расщепляют его с помощью рычага: вставляют клюв в маленькую дырочку и постепенно разжимая его, вскрывают содержимое.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2185974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85750" y="857250"/>
            <a:ext cx="50006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>
                <a:solidFill>
                  <a:schemeClr val="bg1"/>
                </a:solidFill>
                <a:latin typeface="Calibri" pitchFamily="34" charset="0"/>
              </a:rPr>
              <a:t>Скворцы всеядны — питаются как растительной, так и животной пищей. Ранней весной охотятся за дождевыми червями, либо собирают личинок насекомых, зимовавших в укромных местах. Когда тёплая погода будит природу, ловят разнообразных насекомых: кузнечиков, пауков, бабочек, гусениц и червей. </a:t>
            </a:r>
            <a:endParaRPr lang="ru-RU" sz="2200">
              <a:latin typeface="Calibri" pitchFamily="34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33375"/>
            <a:ext cx="352742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071563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800080"/>
                </a:solidFill>
              </a:rPr>
              <a:t>Цель:</a:t>
            </a:r>
            <a:r>
              <a:rPr lang="ru-RU" b="1" dirty="0" smtClean="0">
                <a:solidFill>
                  <a:srgbClr val="0C1305"/>
                </a:solidFill>
              </a:rPr>
              <a:t> </a:t>
            </a:r>
            <a:r>
              <a:rPr lang="ru-RU" dirty="0" smtClean="0">
                <a:solidFill>
                  <a:srgbClr val="0C1305"/>
                </a:solidFill>
              </a:rPr>
              <a:t>формирование элементарных представлений о жизни птиц в весенний период.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800080"/>
                </a:solidFill>
              </a:rPr>
              <a:t>Задачи:</a:t>
            </a:r>
            <a:endParaRPr lang="ru-RU" dirty="0" smtClean="0">
              <a:solidFill>
                <a:srgbClr val="80008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C1305"/>
                </a:solidFill>
              </a:rPr>
              <a:t>обучающие: </a:t>
            </a:r>
            <a:r>
              <a:rPr lang="ru-RU" dirty="0" smtClean="0">
                <a:solidFill>
                  <a:srgbClr val="0C1305"/>
                </a:solidFill>
              </a:rPr>
              <a:t>уточнить и расширить представления о перелетных птицах, об их жизни в весенний период; дать сведения о звуковых сигналах птиц, о видах гнезд и их размещении;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C1305"/>
                </a:solidFill>
              </a:rPr>
              <a:t> развивающие: </a:t>
            </a:r>
            <a:r>
              <a:rPr lang="ru-RU" dirty="0" smtClean="0">
                <a:solidFill>
                  <a:srgbClr val="0C1305"/>
                </a:solidFill>
              </a:rPr>
              <a:t>развивать интерес к жизни птиц, воображение, мышление, речь детей, обогащать их словарь;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C1305"/>
                </a:solidFill>
              </a:rPr>
              <a:t>воспитательные</a:t>
            </a:r>
            <a:r>
              <a:rPr lang="ru-RU" dirty="0" smtClean="0">
                <a:solidFill>
                  <a:srgbClr val="0C1305"/>
                </a:solidFill>
              </a:rPr>
              <a:t>: воспитывать доброе заботливое отношение к птицам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147" name="Picture 2" descr="http://mirgif.com/animacija/belyj-cvetoche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86363"/>
            <a:ext cx="17145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mirgif.com/animacija/belyj-cvetoche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715000"/>
            <a:ext cx="10302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mirgif.com/animacija/belyj-cvetoche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143375"/>
            <a:ext cx="8842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http://mirgif.com/animacija/belyj-cvetoche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572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9144000" cy="40719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Обладает широким диапазоном звуков, которые могут включать в себя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свисты, скрипы</a:t>
            </a:r>
            <a:r>
              <a:rPr lang="ru-RU" dirty="0" smtClean="0">
                <a:solidFill>
                  <a:schemeClr val="bg1"/>
                </a:solidFill>
              </a:rPr>
              <a:t>, мяуканье, различные шумы и дребезжания. Способен подражать пению других птиц. Российскими орнитологами замечено, что скворцы способны подражать дроздам, </a:t>
            </a:r>
            <a:r>
              <a:rPr lang="ru-RU" dirty="0" err="1" smtClean="0">
                <a:solidFill>
                  <a:schemeClr val="bg1"/>
                </a:solidFill>
              </a:rPr>
              <a:t>камышовкам</a:t>
            </a:r>
            <a:r>
              <a:rPr lang="ru-RU" dirty="0" smtClean="0">
                <a:solidFill>
                  <a:schemeClr val="bg1"/>
                </a:solidFill>
              </a:rPr>
              <a:t>, варакушкам, жаворонкам, иволгам  ласточкам, перепелам, сойкам и другим птицам и даже квакать как лягушки. Иногда прилетающие весной с юга скворцы начинают петь голосами субтропических птиц. В Казахстане и Средней Азии скворцы имитируют звуки отары овец, включая блеяние, </a:t>
            </a:r>
            <a:r>
              <a:rPr lang="ru-RU" dirty="0" err="1" smtClean="0">
                <a:solidFill>
                  <a:schemeClr val="bg1"/>
                </a:solidFill>
              </a:rPr>
              <a:t>лаяние</a:t>
            </a:r>
            <a:r>
              <a:rPr lang="ru-RU" dirty="0" smtClean="0">
                <a:solidFill>
                  <a:schemeClr val="bg1"/>
                </a:solidFill>
              </a:rPr>
              <a:t> собак и щёлканье бича.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1757346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Пение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80" name="Picture 2" descr="http://file.mobilmusic.ru/6e/94/d5/4963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file.mobilmusic.ru/6e/94/d5/4963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881688"/>
            <a:ext cx="104933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571750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7400" dirty="0" smtClean="0">
                <a:solidFill>
                  <a:schemeClr val="bg1"/>
                </a:solidFill>
              </a:rPr>
              <a:t>Подросшие птенцы уже в середине июня ведут себя независимо от родителей, сбиваясь в совместные стайки.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7400" dirty="0" smtClean="0">
                <a:solidFill>
                  <a:schemeClr val="bg1"/>
                </a:solidFill>
              </a:rPr>
              <a:t>Обыкновенные скворцы — довольно агрессивные по отношению к другим видам птицы и в состоянии конкурировать с ними за место, пригодное для гнезда (например,  с зелёными дятлами).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5500726" cy="8715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Социальное поведение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42875" y="857250"/>
            <a:ext cx="46434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Скворцы сбиваются в стаи и селятся небольшими колониями, обычно по несколько пар недалеко друг от друга. Иногда их можно увидеть летящими огромной группой в несколько тысяч особей, при этом они синхронно повторяют повороты, парят и приземляются на землю.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42100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285750" y="3643313"/>
            <a:ext cx="8643938" cy="3000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Выбрав удачное место, они усаживаются поблизости и начинают петь. В качестве подстилки используются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3400420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Гнездование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Весной, прибыв на место обитания, скворцы тут же начинают искать себе место для будущего гнезда — дупло, отверстие в стене дома или скворечник. 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850"/>
            <a:ext cx="41243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428625" y="857250"/>
            <a:ext cx="4186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Мы построили скворечню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Для весёлого скворца,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Мы повесили скворечник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Возле самого крыльца.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Всё семейство вчетвером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Проживает в доме том: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Мать, отец и скворушки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Чёрненькие пёрышки.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             Е. Тараховская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88" y="285750"/>
            <a:ext cx="338455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Загадки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На шесте весёлый 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С круглым маленьким окном.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Чтоб уснули дети,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Дом качает ветер.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На крыльце поёт отец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Он и лётчик и певец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На шесте дворец,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Во дворце певец,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А зовут его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                        (Скворец)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285750" y="2000250"/>
            <a:ext cx="4643438" cy="271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</a:rPr>
              <a:t>Певчая птица семейства         вьюрковых.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</a:rPr>
              <a:t>В среднем зяблик живет     1,5 года.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2000264" cy="7858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</a:rPr>
              <a:t>Зяблик</a:t>
            </a:r>
            <a:endParaRPr lang="ru-RU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0"/>
            <a:ext cx="45291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Птицы - Зяблик, ивол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14313" y="4071938"/>
            <a:ext cx="8643937" cy="2595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Размером с воробья, длина тела составляет около 14 см. Вес зяблика составляет 15-40 грамм. Окраска оперения у самца яркая (особенно весной): голова синевато-серая, спина коричневатая с зелёным, зоб и грудь буровато-красные, на крыльях большие белые пятна.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2757478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Описание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875"/>
            <a:ext cx="55626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214313" y="4786313"/>
            <a:ext cx="8472487" cy="1595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Питается семенами и зелёными частями растений, летом также вредными насекомыми и другими беспозвоночными, которыми выкармливает и птенцов.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2400288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60350"/>
            <a:ext cx="6211888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14813"/>
            <a:ext cx="8229600" cy="22383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</a:t>
            </a:r>
            <a:r>
              <a:rPr lang="ru-RU" i="1" dirty="0" smtClean="0">
                <a:solidFill>
                  <a:schemeClr val="bg1"/>
                </a:solidFill>
              </a:rPr>
              <a:t>«</a:t>
            </a:r>
            <a:r>
              <a:rPr lang="ru-RU" i="1" dirty="0" err="1" smtClean="0">
                <a:solidFill>
                  <a:schemeClr val="bg1"/>
                </a:solidFill>
              </a:rPr>
              <a:t>хьют-хьют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Кладка состоит из 4-7 яиц, окрашенных в бледный голубовато-зеленый или красновато-зеленый цвет с розовато-фиолетовыми пятнами.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3543296" cy="8715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Гнездование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428625" y="1071563"/>
            <a:ext cx="4143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Зяблики прилетают в первых числах апреля. Гнездование и кладку начинают в начале мая. Насиживание и время выкармливания в гнезде — две недели. 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60350"/>
            <a:ext cx="4211638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4357687" cy="31432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Я лучше всех пою,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песенку свою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 соловьиным не сравняю свистом.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Гляди, как я хорош,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Красивей не найдёшь,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всех пестрей, смелей и голосистей.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                  Л. </a:t>
            </a:r>
            <a:r>
              <a:rPr lang="ru-RU" dirty="0" err="1" smtClean="0">
                <a:solidFill>
                  <a:schemeClr val="bg1"/>
                </a:solidFill>
              </a:rPr>
              <a:t>Бартольд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3643313" y="328612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Слышу песню птичью: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"Ви-ти-ти-ти, ви-чу!"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 лес лететь спроста нельзя,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Там – "удельные князья":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Коль границу кто нарушил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И жучка чужого скушал,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То с отвагой беспредельной</a:t>
            </a:r>
            <a:br>
              <a:rPr lang="ru-RU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 бой вступает князь удельный.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               (Зяблик)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25"/>
            <a:ext cx="8786812" cy="142875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vi-VN" b="1" dirty="0" smtClean="0">
                <a:solidFill>
                  <a:schemeClr val="bg1"/>
                </a:solidFill>
              </a:rPr>
              <a:t>Ла́сточковые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богатое семейство </a:t>
            </a:r>
            <a:r>
              <a:rPr lang="ru-RU" dirty="0" err="1" smtClean="0">
                <a:solidFill>
                  <a:schemeClr val="bg1"/>
                </a:solidFill>
              </a:rPr>
              <a:t>воробьинообразных</a:t>
            </a:r>
            <a:r>
              <a:rPr lang="ru-RU" dirty="0" smtClean="0">
                <a:solidFill>
                  <a:schemeClr val="bg1"/>
                </a:solidFill>
              </a:rPr>
              <a:t>. Семейство насчитывает 75 видов, на территории России — 10 видов. Для </a:t>
            </a:r>
            <a:r>
              <a:rPr lang="ru-RU" dirty="0" err="1" smtClean="0">
                <a:solidFill>
                  <a:schemeClr val="bg1"/>
                </a:solidFill>
              </a:rPr>
              <a:t>ласточковых</a:t>
            </a:r>
            <a:r>
              <a:rPr lang="ru-RU" dirty="0" smtClean="0">
                <a:solidFill>
                  <a:schemeClr val="bg1"/>
                </a:solidFill>
              </a:rPr>
              <a:t> характерна способность добывать пищу в воздухе, они в состоянии ловить насекомых на лету. Живут ласточки всего 4-5 лет.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2828916" cy="8715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</a:rPr>
              <a:t>Ласточка</a:t>
            </a:r>
            <a:endParaRPr lang="ru-RU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484313"/>
            <a:ext cx="61737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429125"/>
            <a:ext cx="9144000" cy="2428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7" name="Весна(mp3ostrov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mirgif.com/jivotnie/dve-ptic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3867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img-fotki.yandex.ru/get/6301/104166334.d1/0_7a6b2_8e1aec5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71813"/>
            <a:ext cx="142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img-fotki.yandex.ru/get/6301/104166334.d1/0_7a6b2_8e1aec5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429000"/>
            <a:ext cx="142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http://www.interface.ru/iarticle/img/27792_4320743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http://www.tochkagif.ru/_ph/22/2/65653599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4132263" cy="41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Корзина цветов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86063"/>
            <a:ext cx="18716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500063" y="4643438"/>
            <a:ext cx="8229600" cy="1738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У ласточковых стройное, обтекаемое телостроение и длинные узкие крылья. Клюв короткий и открывается довольно широко. Лапки весьма маленькие, у большинства видов длинные хвосты.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2828916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Описание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4577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3786188"/>
            <a:ext cx="8858250" cy="28575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 свою кладку в течении 15 дней, вылупившихся птенцов выкармливают так же оба родителя порядка 20-25 дней, после чего те готовы отправиться в самостоятельный полёт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3500462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Гнездование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71513"/>
            <a:ext cx="281463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08138"/>
            <a:ext cx="289718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14313"/>
            <a:ext cx="34607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astochkaptica1.narod.ru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Ласточки летели,         </a:t>
            </a:r>
            <a:r>
              <a:rPr lang="ru-RU" i="1" smtClean="0">
                <a:solidFill>
                  <a:schemeClr val="bg1"/>
                </a:solidFill>
              </a:rPr>
              <a:t>(бегут по кругу, машут руками, 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Все люди глядели                   </a:t>
            </a:r>
            <a:r>
              <a:rPr lang="ru-RU" i="1" smtClean="0">
                <a:solidFill>
                  <a:schemeClr val="bg1"/>
                </a:solidFill>
              </a:rPr>
              <a:t>изображая полёт птиц)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Ласточки садились,            </a:t>
            </a:r>
            <a:r>
              <a:rPr lang="ru-RU" i="1" smtClean="0">
                <a:solidFill>
                  <a:schemeClr val="bg1"/>
                </a:solidFill>
              </a:rPr>
              <a:t>(Приседают, руки опускают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Все люди дивились</a:t>
            </a:r>
            <a:r>
              <a:rPr lang="ru-RU" i="1" smtClean="0">
                <a:solidFill>
                  <a:schemeClr val="bg1"/>
                </a:solidFill>
              </a:rPr>
              <a:t>,       за спиной, как бы складывают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Сели, посидели                                                    </a:t>
            </a:r>
            <a:r>
              <a:rPr lang="ru-RU" i="1" smtClean="0">
                <a:solidFill>
                  <a:schemeClr val="bg1"/>
                </a:solidFill>
              </a:rPr>
              <a:t>крылья)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Взвились, полетели</a:t>
            </a:r>
            <a:r>
              <a:rPr lang="ru-RU" i="1" smtClean="0">
                <a:solidFill>
                  <a:schemeClr val="bg1"/>
                </a:solidFill>
              </a:rPr>
              <a:t>,           (Бегут по кругу, взмахивают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Полетели, полетели</a:t>
            </a:r>
            <a:r>
              <a:rPr lang="ru-RU" i="1" smtClean="0">
                <a:solidFill>
                  <a:schemeClr val="bg1"/>
                </a:solidFill>
              </a:rPr>
              <a:t>,                                        руками)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Песенки запели</a:t>
            </a:r>
            <a:r>
              <a:rPr lang="ru-RU" i="1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                    </a:t>
            </a:r>
            <a:r>
              <a:rPr lang="ru-RU" sz="2000" i="1" smtClean="0">
                <a:solidFill>
                  <a:schemeClr val="bg1"/>
                </a:solidFill>
              </a:rPr>
              <a:t>Народная песенка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6472254" cy="80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Подвижная игра «Ласточки»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Ласточка, ласточка,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Милая касаточка,                 (</a:t>
            </a:r>
            <a:r>
              <a:rPr lang="ru-RU" i="1" smtClean="0">
                <a:solidFill>
                  <a:schemeClr val="bg1"/>
                </a:solidFill>
              </a:rPr>
              <a:t>На каждую строку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Ты где была,                        </a:t>
            </a:r>
            <a:r>
              <a:rPr lang="ru-RU" i="1" smtClean="0">
                <a:solidFill>
                  <a:schemeClr val="bg1"/>
                </a:solidFill>
              </a:rPr>
              <a:t>большой палец «здоровается»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Ты с чем пришла?               </a:t>
            </a:r>
            <a:r>
              <a:rPr lang="ru-RU" i="1" smtClean="0">
                <a:solidFill>
                  <a:schemeClr val="bg1"/>
                </a:solidFill>
              </a:rPr>
              <a:t>дважды с одним пальчиком,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- За морем бывала,              </a:t>
            </a:r>
            <a:r>
              <a:rPr lang="ru-RU" i="1" smtClean="0">
                <a:solidFill>
                  <a:schemeClr val="bg1"/>
                </a:solidFill>
              </a:rPr>
              <a:t>начиная с указательного, -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Весну добывала.                   </a:t>
            </a:r>
            <a:r>
              <a:rPr lang="ru-RU" i="1" smtClean="0">
                <a:solidFill>
                  <a:schemeClr val="bg1"/>
                </a:solidFill>
              </a:rPr>
              <a:t>сначала на правой,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Несу, несу                                </a:t>
            </a:r>
            <a:r>
              <a:rPr lang="ru-RU" i="1" smtClean="0">
                <a:solidFill>
                  <a:schemeClr val="bg1"/>
                </a:solidFill>
              </a:rPr>
              <a:t>потом на левой руке)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Весну красну.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643866" cy="657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Пальчиковая гимнастика «Ласточка»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500063"/>
            <a:ext cx="4471987" cy="28336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Загадка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Я проворна, легкокрыла,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Хвост раздвоен, словно вилы.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Если я летаю низко,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Значит, дождик где-то близко.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                    </a:t>
            </a:r>
            <a:r>
              <a:rPr lang="ru-RU" sz="2400" i="1" dirty="0" smtClean="0">
                <a:solidFill>
                  <a:schemeClr val="bg1"/>
                </a:solidFill>
              </a:rPr>
              <a:t>(Ласточка)</a:t>
            </a:r>
          </a:p>
        </p:txBody>
      </p:sp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4429125" y="3500438"/>
            <a:ext cx="42846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«Ласточка»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Ласточка – «тивит-тивит!»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 нам летит.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Ах, к нам летит!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А под крылышком её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Весна сидит,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Ах, весна сидит!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   </a:t>
            </a:r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(Армянская песенка)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500563"/>
            <a:ext cx="8515350" cy="20955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Род птиц из отряда </a:t>
            </a:r>
            <a:r>
              <a:rPr lang="ru-RU" dirty="0" err="1" smtClean="0">
                <a:solidFill>
                  <a:schemeClr val="bg1"/>
                </a:solidFill>
              </a:rPr>
              <a:t>воробьинообразных</a:t>
            </a:r>
            <a:r>
              <a:rPr lang="ru-RU" dirty="0" smtClean="0">
                <a:solidFill>
                  <a:schemeClr val="bg1"/>
                </a:solidFill>
              </a:rPr>
              <a:t>. В зависимости от подхода к классификации относится либо к семейству дроздовых, либо к семейству </a:t>
            </a:r>
            <a:r>
              <a:rPr lang="ru-RU" dirty="0" err="1" smtClean="0">
                <a:solidFill>
                  <a:schemeClr val="bg1"/>
                </a:solidFill>
              </a:rPr>
              <a:t>мухоловковых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Распространён в Европе и Западной Азии к Югу до Северного Кавказа.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2185974" cy="80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Соловей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33375"/>
            <a:ext cx="6118225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1500188"/>
            <a:ext cx="4929188" cy="47386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Наиболее известен обыкновенный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соловей</a:t>
            </a:r>
            <a:r>
              <a:rPr lang="ru-RU" dirty="0" smtClean="0">
                <a:solidFill>
                  <a:schemeClr val="bg1"/>
                </a:solidFill>
              </a:rPr>
              <a:t> ; длина тела 17 см с длинными ножками, большими темными глазками, оперение буроватое, хвост рыжеватый.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2471726" cy="6572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Описание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4005263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4286250"/>
            <a:ext cx="8229600" cy="20240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Перелётная птица, зимует в Африке. Обитает в сырых кустарниковых зарослях, в долинах рек. Гнёзда на земле или очень низко, в кустах. В кладке 4-6 зеленоватых или голубоватых с пятнами яиц. Птенцы появляются через 13 дней.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3257544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Гнездование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C1305"/>
                </a:solidFill>
              </a:rPr>
              <a:t>         Под </a:t>
            </a:r>
            <a:r>
              <a:rPr lang="ru-RU" dirty="0">
                <a:solidFill>
                  <a:srgbClr val="0C1305"/>
                </a:solidFill>
              </a:rPr>
              <a:t>этим сокращённым названием может подразумеваться несколько </a:t>
            </a:r>
            <a:r>
              <a:rPr lang="ru-RU" dirty="0" smtClean="0">
                <a:solidFill>
                  <a:srgbClr val="0C1305"/>
                </a:solidFill>
              </a:rPr>
              <a:t>различных праздников</a:t>
            </a:r>
            <a:r>
              <a:rPr lang="ru-RU" dirty="0">
                <a:solidFill>
                  <a:srgbClr val="0C1305"/>
                </a:solidFill>
              </a:rPr>
              <a:t> и международных дней, которые напрямую связаны с </a:t>
            </a:r>
            <a:r>
              <a:rPr lang="ru-RU" dirty="0" smtClean="0">
                <a:solidFill>
                  <a:srgbClr val="0C1305"/>
                </a:solidFill>
              </a:rPr>
              <a:t>птицами. </a:t>
            </a:r>
            <a:r>
              <a:rPr lang="ru-RU" dirty="0">
                <a:solidFill>
                  <a:srgbClr val="0C1305"/>
                </a:solidFill>
              </a:rPr>
              <a:t>В их числе, наиболее известными «птичьими» датами являются: «Международный день птиц» — </a:t>
            </a:r>
            <a:r>
              <a:rPr lang="ru-RU" dirty="0" smtClean="0">
                <a:solidFill>
                  <a:srgbClr val="3C17C3"/>
                </a:solidFill>
              </a:rPr>
              <a:t>1 апреля</a:t>
            </a:r>
            <a:r>
              <a:rPr lang="ru-RU" dirty="0" smtClean="0">
                <a:solidFill>
                  <a:srgbClr val="0C1305"/>
                </a:solidFill>
              </a:rPr>
              <a:t>, </a:t>
            </a:r>
            <a:r>
              <a:rPr lang="ru-RU" dirty="0">
                <a:solidFill>
                  <a:srgbClr val="0C1305"/>
                </a:solidFill>
              </a:rPr>
              <a:t>«День птиц» </a:t>
            </a:r>
            <a:r>
              <a:rPr lang="ru-RU" dirty="0" smtClean="0">
                <a:solidFill>
                  <a:srgbClr val="0C1305"/>
                </a:solidFill>
              </a:rPr>
              <a:t>— </a:t>
            </a:r>
            <a:r>
              <a:rPr lang="ru-RU" dirty="0" smtClean="0">
                <a:solidFill>
                  <a:srgbClr val="3C17C3"/>
                </a:solidFill>
              </a:rPr>
              <a:t>4 мая</a:t>
            </a:r>
            <a:r>
              <a:rPr lang="ru-RU" dirty="0" smtClean="0">
                <a:solidFill>
                  <a:srgbClr val="0C1305"/>
                </a:solidFill>
              </a:rPr>
              <a:t>, «Международный день перелётных птиц» - </a:t>
            </a:r>
            <a:r>
              <a:rPr lang="ru-RU" dirty="0" smtClean="0">
                <a:solidFill>
                  <a:srgbClr val="3C17C3"/>
                </a:solidFill>
              </a:rPr>
              <a:t>вторая суббота мая</a:t>
            </a:r>
            <a:r>
              <a:rPr lang="ru-RU" dirty="0" smtClean="0">
                <a:solidFill>
                  <a:srgbClr val="0C1305"/>
                </a:solidFill>
              </a:rPr>
              <a:t>. Ни </a:t>
            </a:r>
            <a:r>
              <a:rPr lang="ru-RU" dirty="0">
                <a:solidFill>
                  <a:srgbClr val="0C1305"/>
                </a:solidFill>
              </a:rPr>
              <a:t>один из перечисленных праздников не является нерабочим днём, если, в зависимости от года, не попадает на </a:t>
            </a:r>
            <a:r>
              <a:rPr lang="ru-RU" dirty="0" smtClean="0">
                <a:solidFill>
                  <a:srgbClr val="0C1305"/>
                </a:solidFill>
              </a:rPr>
              <a:t>выходной.</a:t>
            </a:r>
            <a:endParaRPr lang="ru-RU" dirty="0">
              <a:solidFill>
                <a:srgbClr val="0C130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День птиц</a:t>
            </a:r>
            <a:endParaRPr lang="ru-RU"/>
          </a:p>
        </p:txBody>
      </p:sp>
      <p:pic>
        <p:nvPicPr>
          <p:cNvPr id="8198" name="Picture 4" descr="http://blestiashky.narod.ru/5/animashka1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-285750"/>
            <a:ext cx="5895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http://mirgif.com/animacija/belyj-cvetoche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5757863"/>
            <a:ext cx="112871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http://mirgif.com/animacija/belyj-cvetoche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5127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1"/>
          <p:cNvSpPr>
            <a:spLocks noGrp="1"/>
          </p:cNvSpPr>
          <p:nvPr>
            <p:ph idx="1"/>
          </p:nvPr>
        </p:nvSpPr>
        <p:spPr>
          <a:xfrm>
            <a:off x="2000250" y="285750"/>
            <a:ext cx="7929563" cy="1285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</a:rPr>
              <a:t>Соловей питается пауками, насекомыми,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</a:rPr>
              <a:t>                                                червями, ягодами.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2185974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8101012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1"/>
          <p:cNvSpPr>
            <a:spLocks noGrp="1"/>
          </p:cNvSpPr>
          <p:nvPr>
            <p:ph idx="1"/>
          </p:nvPr>
        </p:nvSpPr>
        <p:spPr>
          <a:xfrm>
            <a:off x="214313" y="1571625"/>
            <a:ext cx="4143375" cy="4452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Род птиц семейства настоящих журавлей, обитающих в Европе, Азии, Северной Америке и Австралии. Все виды так или иначе связаны с водными, главным образом, заболоченными территориями.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2471726" cy="657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</a:rPr>
              <a:t>Журавль</a:t>
            </a:r>
            <a:endParaRPr lang="ru-RU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60350"/>
            <a:ext cx="4611687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1"/>
          <p:cNvSpPr>
            <a:spLocks noGrp="1"/>
          </p:cNvSpPr>
          <p:nvPr>
            <p:ph idx="1"/>
          </p:nvPr>
        </p:nvSpPr>
        <p:spPr>
          <a:xfrm>
            <a:off x="285750" y="3357563"/>
            <a:ext cx="8643938" cy="3286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Это крупная птица, высота около 115 см, вес до 6 кг. Оперение большей части тела синевато-серое, что позволяет птице маскироваться от врагов среди лесистой местности. Спина и подхвостье несколько темнее, а крылья и брюхо более светлые. Передняя часть головы тёмно-серая. По бокам головы имеется белая широкая полоса, начинающаяся под глазами и далее уходящая вниз вдоль шеи. Клюв светлый. Ноги чёрные.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2900354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Описание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2714625"/>
            <a:ext cx="8358187" cy="41433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В начале гнездования серые журавли покрывают свои перья илом и грязью, что делает их гораздо менее заметными во время насиживания и выведения птенцов — такое поведение помогает им прятаться от хищников.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Серые журавли держатся парами в течение всей жизни.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Часто можно видеть во время гнездования характерные ритуальные танцы журавлиных пар, которые включают в себя подпрыгивание, хлопанье крыльями.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Для гнезда выбирается относительно сухой участок земли, над водой или поблизости от неё. Место выбирается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3614734" cy="8715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Гнездование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3813"/>
            <a:ext cx="307975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0"/>
            <a:ext cx="1908175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1"/>
          <p:cNvSpPr>
            <a:spLocks noGrp="1"/>
          </p:cNvSpPr>
          <p:nvPr>
            <p:ph idx="1"/>
          </p:nvPr>
        </p:nvSpPr>
        <p:spPr>
          <a:xfrm>
            <a:off x="285750" y="4214813"/>
            <a:ext cx="8472488" cy="2428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chemeClr val="bg1"/>
                </a:solidFill>
              </a:rPr>
              <a:t>     Птица семейства дроздовых отряда воробьинообразных. Размером чуть меньше воробья. Длина тела — около 15 см. Масса 15—21 г. Спинка бурая, надхвостье рыжее. Горло и зоб — синие с рыжим пятном посередине; пятно может быть белым, или только окружено белым. Синий цвет снизу окаймлён черноватым, а затем рыжими полукольцами поперёк груди. Хвост рыжий с черноватой вершиной, средняя пара перьев хвоста бурые. Горло беловатое, окаймлённое буроватым полукольцом. Клюв чёрный, ноги буро-чёрные..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2686040" cy="657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Варакушка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1481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905250"/>
            <a:ext cx="8229600" cy="29527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Поющая варакушка </a:t>
            </a:r>
            <a:r>
              <a:rPr lang="ru-RU" dirty="0" smtClean="0">
                <a:solidFill>
                  <a:schemeClr val="bg1"/>
                </a:solidFill>
              </a:rPr>
              <a:t>сидит  на вершине куста, но иногда взлетает, совершая характерные токовые полёты. Пение продолжается всё светлое время суток. Оно звучное, включающее свисты, щебетание и щёлканье, множество заимствованных у других птиц звуков; исполняется в быстрой манере. В песне большинства варакушек есть часто повторяющееся «</a:t>
            </a:r>
            <a:r>
              <a:rPr lang="ru-RU" dirty="0" err="1" smtClean="0">
                <a:solidFill>
                  <a:schemeClr val="bg1"/>
                </a:solidFill>
              </a:rPr>
              <a:t>варак-варак-варак</a:t>
            </a:r>
            <a:r>
              <a:rPr lang="ru-RU" dirty="0" smtClean="0">
                <a:solidFill>
                  <a:schemeClr val="bg1"/>
                </a:solidFill>
              </a:rPr>
              <a:t>», отчего и происходит название птицы.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1971660" cy="7286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Пение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0180" name="Picture 4" descr="http://phot-style.ru/wp-content/uploads/2012/04/kak-sdelat-animatsiyu-v-fotoshop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http://file.mobilmusic.ru/6e/94/d5/4963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28750"/>
            <a:ext cx="22002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6350"/>
            <a:ext cx="5014913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1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67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Варакушка — насекомоядная птица. В питании преобладают насекомые и их личинки, обитающие на земле. Осенью значительную долю в питании занимают ягоды.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2971792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1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40719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 длинного узкого, прямо обрезанного хвоста два средних пера немного длиннее боковых.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Большинство трясогузок держится возле воды небольшими стайками; гнездятся трясогузки на земле или в дуплах.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Трясогузки питаются исключительно насекомыми, в том числе и стрекозами, которых ловят на лету.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 отличие от большинства мелких птиц по земле передвигается не прыжками, а бегом.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500063"/>
            <a:ext cx="3055937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Трясогузка</a:t>
            </a:r>
            <a:endParaRPr lang="ru-RU" sz="4800" dirty="0"/>
          </a:p>
        </p:txBody>
      </p:sp>
      <p:pic>
        <p:nvPicPr>
          <p:cNvPr id="6" name="Звуки природы - Бел. трясогуз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0"/>
            <a:ext cx="3646487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1"/>
          <p:cNvSpPr>
            <a:spLocks noGrp="1"/>
          </p:cNvSpPr>
          <p:nvPr>
            <p:ph idx="1"/>
          </p:nvPr>
        </p:nvSpPr>
        <p:spPr>
          <a:xfrm>
            <a:off x="428625" y="3071813"/>
            <a:ext cx="8229600" cy="3524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Птица из семейства мухоловковых.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Зарянки окрашены сверху в серо-зеленоватый цвет.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 этой птицы белое брюхо, рыжий лоб, горло, грудь и бока головы.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Зарянки ищут на земле насекомых, дождевых червей и улиток. Осенью они поедают ещё и ягоды, а зимой охотно прилетают к кормушкам, где клюют мягкие корма.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4543428" cy="657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err="1" smtClean="0">
                <a:solidFill>
                  <a:schemeClr val="accent1">
                    <a:lumMod val="50000"/>
                  </a:schemeClr>
                </a:solidFill>
              </a:rPr>
              <a:t>Зарянка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 (Малиновка)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Голоса птиц - Малиновка (зарянка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8575"/>
            <a:ext cx="3200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3099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Род птиц из отряда </a:t>
            </a:r>
            <a:r>
              <a:rPr lang="ru-RU" dirty="0" err="1" smtClean="0">
                <a:solidFill>
                  <a:schemeClr val="bg1"/>
                </a:solidFill>
              </a:rPr>
              <a:t>гусеобразных</a:t>
            </a:r>
            <a:r>
              <a:rPr lang="ru-RU" dirty="0" smtClean="0">
                <a:solidFill>
                  <a:schemeClr val="bg1"/>
                </a:solidFill>
              </a:rPr>
              <a:t> семейства утиных.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Оперение лебедей по своей окраске бывает либо чисто белого, либо серого или чёрного цвета. Вес около 15 кг. Лапы довольно короткие. У них очень развитая летательная мускулатура, позволяющая им преодолевать тысячи километров при ежегодных перелётах на юг и обратно.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Потомство выращивается обоими родителями, опекающими детёнышей в течение 1-2 лет после рождения.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1828784" cy="657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Лебедь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-30163"/>
            <a:ext cx="3656012" cy="274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971550" y="22225"/>
            <a:ext cx="6100763" cy="66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1"/>
          <p:cNvSpPr>
            <a:spLocks noGrp="1"/>
          </p:cNvSpPr>
          <p:nvPr>
            <p:ph idx="1"/>
          </p:nvPr>
        </p:nvSpPr>
        <p:spPr>
          <a:xfrm>
            <a:off x="285750" y="4786313"/>
            <a:ext cx="8501063" cy="1285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Помните "Лебединое озеро" или "Принцесса лебедь"? Девушка в обличие лебедя приземлялась на воду. Такое приземление характерно для лебедя-шипуна.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4313"/>
            <a:ext cx="35718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Справочка для любителей сказок</a:t>
            </a:r>
          </a:p>
        </p:txBody>
      </p:sp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-65088"/>
            <a:ext cx="5103812" cy="37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51038"/>
            <a:ext cx="3627437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571875"/>
            <a:ext cx="8229600" cy="3286125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chemeClr val="bg1"/>
                </a:solidFill>
              </a:rPr>
              <a:t>     Род птиц из семейства голенастых. Длинные ноги, клюв длинный, прямой; передние пальцы соединены между собой широкой плавательной перепонкой. В Европе два вида: </a:t>
            </a:r>
            <a:r>
              <a:rPr lang="ru-RU" sz="6400" i="1" dirty="0" smtClean="0">
                <a:solidFill>
                  <a:schemeClr val="bg1"/>
                </a:solidFill>
              </a:rPr>
              <a:t>чёрный</a:t>
            </a:r>
            <a:r>
              <a:rPr lang="ru-RU" sz="6400" dirty="0" smtClean="0">
                <a:solidFill>
                  <a:schemeClr val="bg1"/>
                </a:solidFill>
              </a:rPr>
              <a:t>  и </a:t>
            </a:r>
            <a:r>
              <a:rPr lang="ru-RU" sz="6400" i="1" dirty="0" smtClean="0">
                <a:solidFill>
                  <a:schemeClr val="bg1"/>
                </a:solidFill>
              </a:rPr>
              <a:t>белый.</a:t>
            </a:r>
            <a:r>
              <a:rPr lang="ru-RU" sz="6400" dirty="0" smtClean="0">
                <a:solidFill>
                  <a:schemeClr val="bg1"/>
                </a:solidFill>
              </a:rPr>
              <a:t>  К нам прилетают в марте. По прилёте поселяются в прежних гнёздах, которые устраивают из сухих сучьев на вершинах деревьев и на крышах; любят местности, обильные водой. Так как аистов не преследуют, то они очень доверчивы и подходят близко к жилищам. Полёт сильный. Пищу их составляют рыба, лягушки, ящерицы, змеи, улитки, дождевые черви, полевые мыши, кроты, насекомые. Голос слабый, звуки производит хлопаньем челюстей; только птенцы. Живёт очень долго. Длина белого аиста 1 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1114404" cy="5858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Аист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15888"/>
            <a:ext cx="4916488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3643313"/>
            <a:ext cx="8229600" cy="29527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Ца́плевые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 — семейство птиц отряда 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аистообразных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Живущие на мелководье птицы. Длинноногие, с длинным и узким, приплюснутым с боков клювом. Они неподвижно стоят в воде и всматриваются в воду, выискивая добычу. Пары обычно держатся только один сезон. Оба родителя строят гнездо, насиживают яйца и кормят птенцов. Летают медленно, при этом вытягивают лапы назад.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1543032" cy="657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Цапля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115888"/>
            <a:ext cx="5116512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3543296" cy="7286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bg1"/>
                </a:solidFill>
              </a:rPr>
              <a:t>Это интересно!</a:t>
            </a:r>
            <a:endParaRPr lang="ru-RU"/>
          </a:p>
        </p:txBody>
      </p:sp>
      <p:sp>
        <p:nvSpPr>
          <p:cNvPr id="58371" name="Прямоугольник 4"/>
          <p:cNvSpPr>
            <a:spLocks noChangeArrowheads="1"/>
          </p:cNvSpPr>
          <p:nvPr/>
        </p:nvSpPr>
        <p:spPr bwMode="auto">
          <a:xfrm>
            <a:off x="500063" y="1428750"/>
            <a:ext cx="6000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каком порядке улетают птицы?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Calibri" pitchFamily="34" charset="0"/>
              </a:rPr>
            </a:br>
            <a:r>
              <a:rPr lang="ru-RU">
                <a:solidFill>
                  <a:schemeClr val="bg1"/>
                </a:solidFill>
                <a:latin typeface="Calibri" pitchFamily="34" charset="0"/>
              </a:rPr>
              <a:t>Первыми улетают насекомоядные птицы (Трясогузка). Потом улетают зерноядные - те, которые питаются плодами и семенами растений (овсянка, чиж, зяблик). А позже всех улетают утки и гуси, они собираются в путь, когда замерзают водоёмы, потому что это водоплавающие птицы.</a:t>
            </a: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Чем отличаются журавли от цапель и аистов?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Calibri" pitchFamily="34" charset="0"/>
              </a:rPr>
            </a:br>
            <a:r>
              <a:rPr lang="ru-RU">
                <a:solidFill>
                  <a:schemeClr val="bg1"/>
                </a:solidFill>
                <a:latin typeface="Calibri" pitchFamily="34" charset="0"/>
              </a:rPr>
              <a:t>Журавли в отличии от цапель, в полёте вытягивают ноги и шею. Это делает их похожими на аистов, но в отличие от них журавли никогда не садятся на деревья.</a:t>
            </a:r>
            <a:br>
              <a:rPr lang="ru-RU">
                <a:solidFill>
                  <a:schemeClr val="bg1"/>
                </a:solidFill>
                <a:latin typeface="Calibri" pitchFamily="34" charset="0"/>
              </a:rPr>
            </a:br>
            <a:r>
              <a:rPr lang="ru-RU">
                <a:solidFill>
                  <a:schemeClr val="bg1"/>
                </a:solidFill>
                <a:latin typeface="Calibri" pitchFamily="34" charset="0"/>
              </a:rPr>
              <a:t>Если визуально сравнивать журавлей с другими болотными птицами, то по сравнению с цаплями их ноги, как правило, длиннее, а шея более вытянутая; а по сравнению с аистами тело изящнее, ноги длиннее, а клюв пропорционально меньше.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0"/>
            <a:ext cx="302418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Содержимое 1"/>
          <p:cNvSpPr>
            <a:spLocks noGrp="1"/>
          </p:cNvSpPr>
          <p:nvPr>
            <p:ph idx="1"/>
          </p:nvPr>
        </p:nvSpPr>
        <p:spPr>
          <a:xfrm>
            <a:off x="3214688" y="2500313"/>
            <a:ext cx="3900487" cy="2476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Будь другом птиц!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Пусть под окном,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Поёт весною соловей.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И над просторами земли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Летают стаи голубей!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0000"/>
                </a:solidFill>
              </a:rPr>
              <a:t>Берегите птиц!</a:t>
            </a:r>
            <a:endParaRPr lang="ru-RU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86125" y="500063"/>
            <a:ext cx="5643563" cy="10001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C1305"/>
                </a:solidFill>
              </a:rPr>
              <a:t>Первые </a:t>
            </a:r>
            <a:r>
              <a:rPr lang="ru-RU" dirty="0">
                <a:solidFill>
                  <a:srgbClr val="0C1305"/>
                </a:solidFill>
              </a:rPr>
              <a:t>вестники весны в средней полосе России - грачи</a:t>
            </a:r>
            <a:r>
              <a:rPr lang="ru-RU" dirty="0" smtClean="0">
                <a:solidFill>
                  <a:srgbClr val="0C1305"/>
                </a:solidFill>
              </a:rPr>
              <a:t>. Обычно они прилетают к 17 марта.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dirty="0">
              <a:solidFill>
                <a:srgbClr val="0C130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2071688"/>
            <a:ext cx="3471862" cy="4357687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sz="3200" dirty="0" smtClean="0">
                <a:solidFill>
                  <a:srgbClr val="0C1305"/>
                </a:solidFill>
              </a:rPr>
              <a:t>Птицы </a:t>
            </a:r>
            <a:r>
              <a:rPr lang="ru-RU" sz="3200" dirty="0">
                <a:solidFill>
                  <a:srgbClr val="0C1305"/>
                </a:solidFill>
              </a:rPr>
              <a:t>семейства </a:t>
            </a:r>
            <a:r>
              <a:rPr lang="ru-RU" sz="3200" dirty="0" smtClean="0">
                <a:solidFill>
                  <a:srgbClr val="0C1305"/>
                </a:solidFill>
              </a:rPr>
              <a:t>вороновых.</a:t>
            </a:r>
            <a:r>
              <a:rPr lang="ru-RU" sz="3200" dirty="0" smtClean="0"/>
              <a:t> </a:t>
            </a:r>
            <a:endParaRPr lang="ru-RU" sz="3200" dirty="0" smtClean="0">
              <a:solidFill>
                <a:schemeClr val="bg1"/>
              </a:solidFill>
            </a:endParaRPr>
          </a:p>
          <a:p>
            <a:pPr eaLnBrk="1" fontAlgn="auto" hangingPunct="1">
              <a:buFont typeface="Wingdings 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Прекрасно приручаются, могут имитировать человеческую речь.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Покидают наши края поздно осенью, исчезая в конце октября или начале ноября.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2143125" cy="8572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C1305"/>
                </a:solidFill>
              </a:rPr>
              <a:t>Грачи</a:t>
            </a:r>
            <a:endParaRPr lang="ru-RU" sz="6600" dirty="0">
              <a:solidFill>
                <a:srgbClr val="0C1305"/>
              </a:solidFill>
            </a:endParaRPr>
          </a:p>
        </p:txBody>
      </p:sp>
      <p:pic>
        <p:nvPicPr>
          <p:cNvPr id="7" name="Голос грача - Corvus frugileg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773238"/>
            <a:ext cx="53975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786813" cy="1643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C1305"/>
                </a:solidFill>
              </a:rPr>
              <a:t>Длина 45—47 см, масса тела 310—490 г. Грач похож на ворону, но стройнее, имеет более тонкий и прямой клюв. Перья чёрные, с фиолетовым отливом. 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Описание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924175"/>
            <a:ext cx="5068887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4714875" cy="50006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C1305"/>
                </a:solidFill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зерновками культурных злаков, плодами и семенами овощных и плодово-ягодных культур. </a:t>
            </a:r>
          </a:p>
          <a:p>
            <a:pPr eaLnBrk="1" hangingPunct="1"/>
            <a:endParaRPr lang="ru-RU" smtClean="0">
              <a:solidFill>
                <a:srgbClr val="0C130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2371716" cy="8620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Питание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25" y="2500313"/>
            <a:ext cx="3357563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C1305"/>
                </a:solidFill>
                <a:latin typeface="+mn-lt"/>
              </a:rPr>
              <a:t> Уничтожением вредителей сельскохозяйственных растений — клопов-черепашек, долгоносиков, гусениц лугового мотылька, совок, грызунов — грачи приносят несомненную пользу.</a:t>
            </a:r>
            <a:endParaRPr lang="ru-RU" sz="2400" dirty="0">
              <a:latin typeface="+mn-lt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8"/>
            <a:ext cx="372745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500063" y="3286125"/>
            <a:ext cx="8115300" cy="3190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C1305"/>
                </a:solidFill>
              </a:rPr>
              <a:t>         Гнездо строят из сухих сучьев, выстилают сухой травой, иногда клочками шерсти, тоненькими ветками, а также используют различный мусор. Гнездовая колония существует очень долго, даже десятилетия. Один раз в год бывает одна кладка из 3—7 яиц. Птенцы появляются в начале - середине апреля.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2900354" cy="6572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Гнездования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72745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rgbClr val="060903"/>
      </a:dk1>
      <a:lt1>
        <a:srgbClr val="92D050"/>
      </a:lt1>
      <a:dk2>
        <a:srgbClr val="A7D973"/>
      </a:dk2>
      <a:lt2>
        <a:srgbClr val="92D050"/>
      </a:lt2>
      <a:accent1>
        <a:srgbClr val="97BAFF"/>
      </a:accent1>
      <a:accent2>
        <a:srgbClr val="6DAA2D"/>
      </a:accent2>
      <a:accent3>
        <a:srgbClr val="36BE3D"/>
      </a:accent3>
      <a:accent4>
        <a:srgbClr val="36BE3D"/>
      </a:accent4>
      <a:accent5>
        <a:srgbClr val="A7D973"/>
      </a:accent5>
      <a:accent6>
        <a:srgbClr val="00B0F0"/>
      </a:accent6>
      <a:hlink>
        <a:srgbClr val="0070C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1310</TotalTime>
  <Words>1367</Words>
  <Application>Microsoft Office PowerPoint</Application>
  <PresentationFormat>Экран (4:3)</PresentationFormat>
  <Paragraphs>225</Paragraphs>
  <Slides>54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 2</vt:lpstr>
      <vt:lpstr>Бумажная</vt:lpstr>
      <vt:lpstr>                       Презентация             для детей подготовительной группы</vt:lpstr>
      <vt:lpstr>Презентация PowerPoint</vt:lpstr>
      <vt:lpstr>Презентация PowerPoint</vt:lpstr>
      <vt:lpstr>День птиц</vt:lpstr>
      <vt:lpstr>Презентация PowerPoint</vt:lpstr>
      <vt:lpstr>Грачи</vt:lpstr>
      <vt:lpstr>Описание</vt:lpstr>
      <vt:lpstr>Питание</vt:lpstr>
      <vt:lpstr>Гнездования</vt:lpstr>
      <vt:lpstr>Загадки</vt:lpstr>
      <vt:lpstr>Жаворонки</vt:lpstr>
      <vt:lpstr>Описание</vt:lpstr>
      <vt:lpstr>Область распространения</vt:lpstr>
      <vt:lpstr>Питание</vt:lpstr>
      <vt:lpstr>Гнездование </vt:lpstr>
      <vt:lpstr>Презентация PowerPoint</vt:lpstr>
      <vt:lpstr>Скворец</vt:lpstr>
      <vt:lpstr>Описание</vt:lpstr>
      <vt:lpstr>Питание</vt:lpstr>
      <vt:lpstr>Пение</vt:lpstr>
      <vt:lpstr>Социальное поведение</vt:lpstr>
      <vt:lpstr>Гнездование</vt:lpstr>
      <vt:lpstr>Презентация PowerPoint</vt:lpstr>
      <vt:lpstr>Зяблик</vt:lpstr>
      <vt:lpstr>Описание</vt:lpstr>
      <vt:lpstr>Питание</vt:lpstr>
      <vt:lpstr>Гнездование</vt:lpstr>
      <vt:lpstr>Презентация PowerPoint</vt:lpstr>
      <vt:lpstr>Ласточка</vt:lpstr>
      <vt:lpstr>Описание</vt:lpstr>
      <vt:lpstr>Гнездование</vt:lpstr>
      <vt:lpstr>Презентация PowerPoint</vt:lpstr>
      <vt:lpstr>Подвижная игра «Ласточки»</vt:lpstr>
      <vt:lpstr>Пальчиковая гимнастика «Ласточка»</vt:lpstr>
      <vt:lpstr>Презентация PowerPoint</vt:lpstr>
      <vt:lpstr>Презентация PowerPoint</vt:lpstr>
      <vt:lpstr>Соловей</vt:lpstr>
      <vt:lpstr>Описание</vt:lpstr>
      <vt:lpstr>Гнездование</vt:lpstr>
      <vt:lpstr>Питание</vt:lpstr>
      <vt:lpstr>Журавль</vt:lpstr>
      <vt:lpstr>Описание</vt:lpstr>
      <vt:lpstr>Гнездование</vt:lpstr>
      <vt:lpstr>Варакушка</vt:lpstr>
      <vt:lpstr>Пение</vt:lpstr>
      <vt:lpstr>Питание</vt:lpstr>
      <vt:lpstr>Презентация PowerPoint</vt:lpstr>
      <vt:lpstr>Зарянка (Малиновка)</vt:lpstr>
      <vt:lpstr>Лебедь</vt:lpstr>
      <vt:lpstr>Презентация PowerPoint</vt:lpstr>
      <vt:lpstr>Аист</vt:lpstr>
      <vt:lpstr>Цапля</vt:lpstr>
      <vt:lpstr>Это интересно!</vt:lpstr>
      <vt:lpstr>Берегите птиц!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147</cp:revision>
  <dcterms:created xsi:type="dcterms:W3CDTF">2013-03-26T14:01:28Z</dcterms:created>
  <dcterms:modified xsi:type="dcterms:W3CDTF">2016-03-21T17:33:37Z</dcterms:modified>
</cp:coreProperties>
</file>