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79" r:id="rId3"/>
    <p:sldId id="262" r:id="rId4"/>
    <p:sldId id="265" r:id="rId5"/>
    <p:sldId id="273" r:id="rId6"/>
    <p:sldId id="258" r:id="rId7"/>
    <p:sldId id="283" r:id="rId8"/>
    <p:sldId id="284" r:id="rId9"/>
    <p:sldId id="275" r:id="rId10"/>
    <p:sldId id="278" r:id="rId11"/>
    <p:sldId id="274" r:id="rId12"/>
    <p:sldId id="280" r:id="rId13"/>
    <p:sldId id="281" r:id="rId14"/>
    <p:sldId id="285" r:id="rId15"/>
    <p:sldId id="288" r:id="rId16"/>
    <p:sldId id="287" r:id="rId17"/>
    <p:sldId id="260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3120" autoAdjust="0"/>
  </p:normalViewPr>
  <p:slideViewPr>
    <p:cSldViewPr>
      <p:cViewPr>
        <p:scale>
          <a:sx n="100" d="100"/>
          <a:sy n="100" d="100"/>
        </p:scale>
        <p:origin x="-29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C5780-31D3-4C34-8C87-C6A41C880218}" type="datetimeFigureOut">
              <a:rPr lang="ru-RU" smtClean="0"/>
              <a:pPr/>
              <a:t>25.03.2015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C8133-663F-4DEB-8359-AD5155BB22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C5780-31D3-4C34-8C87-C6A41C880218}" type="datetimeFigureOut">
              <a:rPr lang="ru-RU" smtClean="0"/>
              <a:pPr/>
              <a:t>25.03.2015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C8133-663F-4DEB-8359-AD5155BB22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C5780-31D3-4C34-8C87-C6A41C880218}" type="datetimeFigureOut">
              <a:rPr lang="ru-RU" smtClean="0"/>
              <a:pPr/>
              <a:t>25.03.2015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C8133-663F-4DEB-8359-AD5155BB22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C5780-31D3-4C34-8C87-C6A41C880218}" type="datetimeFigureOut">
              <a:rPr lang="ru-RU" smtClean="0"/>
              <a:pPr/>
              <a:t>25.03.2015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C8133-663F-4DEB-8359-AD5155BB22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C5780-31D3-4C34-8C87-C6A41C880218}" type="datetimeFigureOut">
              <a:rPr lang="ru-RU" smtClean="0"/>
              <a:pPr/>
              <a:t>25.03.2015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C8133-663F-4DEB-8359-AD5155BB22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C5780-31D3-4C34-8C87-C6A41C880218}" type="datetimeFigureOut">
              <a:rPr lang="ru-RU" smtClean="0"/>
              <a:pPr/>
              <a:t>25.03.2015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C8133-663F-4DEB-8359-AD5155BB22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C5780-31D3-4C34-8C87-C6A41C880218}" type="datetimeFigureOut">
              <a:rPr lang="ru-RU" smtClean="0"/>
              <a:pPr/>
              <a:t>25.03.2015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C8133-663F-4DEB-8359-AD5155BB22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C5780-31D3-4C34-8C87-C6A41C880218}" type="datetimeFigureOut">
              <a:rPr lang="ru-RU" smtClean="0"/>
              <a:pPr/>
              <a:t>25.03.2015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C8133-663F-4DEB-8359-AD5155BB22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C5780-31D3-4C34-8C87-C6A41C880218}" type="datetimeFigureOut">
              <a:rPr lang="ru-RU" smtClean="0"/>
              <a:pPr/>
              <a:t>25.03.2015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C8133-663F-4DEB-8359-AD5155BB22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C5780-31D3-4C34-8C87-C6A41C880218}" type="datetimeFigureOut">
              <a:rPr lang="ru-RU" smtClean="0"/>
              <a:pPr/>
              <a:t>25.03.2015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C8133-663F-4DEB-8359-AD5155BB22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C5780-31D3-4C34-8C87-C6A41C880218}" type="datetimeFigureOut">
              <a:rPr lang="ru-RU" smtClean="0"/>
              <a:pPr/>
              <a:t>25.03.2015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75C8133-663F-4DEB-8359-AD5155BB227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52C5780-31D3-4C34-8C87-C6A41C880218}" type="datetimeFigureOut">
              <a:rPr lang="ru-RU" smtClean="0"/>
              <a:pPr/>
              <a:t>25.03.2015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75C8133-663F-4DEB-8359-AD5155BB2272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ctrTitle"/>
          </p:nvPr>
        </p:nvSpPr>
        <p:spPr>
          <a:xfrm>
            <a:off x="500034" y="1357298"/>
            <a:ext cx="8215370" cy="1071571"/>
          </a:xfrm>
        </p:spPr>
        <p:txBody>
          <a:bodyPr>
            <a:normAutofit/>
          </a:bodyPr>
          <a:lstStyle/>
          <a:p>
            <a:pPr algn="ctr"/>
            <a:r>
              <a:rPr lang="ru-RU" sz="5400" dirty="0" smtClean="0">
                <a:solidFill>
                  <a:schemeClr val="accent6">
                    <a:lumMod val="75000"/>
                  </a:schemeClr>
                </a:solidFill>
              </a:rPr>
              <a:t>ПРОФЕССИЯ БУДУЩЕГО</a:t>
            </a:r>
            <a:endParaRPr lang="ru-RU" sz="5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57686" y="2428868"/>
            <a:ext cx="3957622" cy="3071834"/>
          </a:xfrm>
        </p:spPr>
        <p:txBody>
          <a:bodyPr>
            <a:normAutofit fontScale="40000" lnSpcReduction="20000"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 algn="ctr"/>
            <a:r>
              <a:rPr lang="ru-RU" sz="5000" dirty="0" smtClean="0"/>
              <a:t>Толстых Лидия Ивановна</a:t>
            </a:r>
          </a:p>
          <a:p>
            <a:pPr algn="ctr"/>
            <a:r>
              <a:rPr lang="ru-RU" sz="8500" dirty="0" smtClean="0"/>
              <a:t> </a:t>
            </a:r>
            <a:r>
              <a:rPr lang="ru-RU" sz="5100" dirty="0" smtClean="0"/>
              <a:t>МАОУ «Лицей №21» г.Тамбова учитель математики</a:t>
            </a:r>
          </a:p>
          <a:p>
            <a:r>
              <a:rPr lang="ru-RU" dirty="0" smtClean="0"/>
              <a:t>                                                                </a:t>
            </a:r>
          </a:p>
          <a:p>
            <a:endParaRPr lang="ru-RU" dirty="0" smtClean="0"/>
          </a:p>
          <a:p>
            <a:r>
              <a:rPr lang="ru-RU" dirty="0" smtClean="0"/>
              <a:t>                                                              </a:t>
            </a:r>
          </a:p>
        </p:txBody>
      </p:sp>
      <p:pic>
        <p:nvPicPr>
          <p:cNvPr id="7" name="Рисунок 6" descr="BD06631_.WM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834" y="3143248"/>
            <a:ext cx="3199186" cy="2677596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57232"/>
            <a:ext cx="7467600" cy="71438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</a:t>
            </a:r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</a:rPr>
              <a:t>Профессия, о которой еще не слышали        </a:t>
            </a:r>
            <a:endParaRPr lang="ru-RU" sz="3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0" y="1857364"/>
            <a:ext cx="9144000" cy="4714908"/>
          </a:xfrm>
          <a:solidFill>
            <a:schemeClr val="bg2">
              <a:lumMod val="75000"/>
            </a:schemeClr>
          </a:solidFill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sz="4400" b="1" dirty="0" smtClean="0">
                <a:solidFill>
                  <a:schemeClr val="bg1"/>
                </a:solidFill>
              </a:rPr>
              <a:t>                  ИНО</a:t>
            </a:r>
            <a:r>
              <a:rPr lang="en-US" sz="4400" b="1" dirty="0" smtClean="0">
                <a:solidFill>
                  <a:schemeClr val="accent1"/>
                </a:solidFill>
              </a:rPr>
              <a:t>SAVE</a:t>
            </a:r>
            <a:r>
              <a:rPr lang="ru-RU" sz="4400" b="1" dirty="0" smtClean="0">
                <a:solidFill>
                  <a:srgbClr val="FF0000"/>
                </a:solidFill>
              </a:rPr>
              <a:t>ПК</a:t>
            </a:r>
          </a:p>
          <a:p>
            <a:pPr algn="just">
              <a:buNone/>
            </a:pPr>
            <a:r>
              <a:rPr lang="ru-RU" sz="2800" b="1" dirty="0" smtClean="0">
                <a:solidFill>
                  <a:schemeClr val="bg1"/>
                </a:solidFill>
              </a:rPr>
              <a:t>инновационные</a:t>
            </a:r>
            <a:r>
              <a:rPr lang="ru-RU" sz="2800" b="1" dirty="0" smtClean="0">
                <a:solidFill>
                  <a:srgbClr val="FF0000"/>
                </a:solidFill>
              </a:rPr>
              <a:t>                               профессионализм</a:t>
            </a:r>
          </a:p>
          <a:p>
            <a:pPr algn="just">
              <a:buNone/>
            </a:pPr>
            <a:r>
              <a:rPr lang="ru-RU" sz="2800" b="1" dirty="0" smtClean="0">
                <a:solidFill>
                  <a:schemeClr val="bg1"/>
                </a:solidFill>
              </a:rPr>
              <a:t>технологии                                         </a:t>
            </a:r>
            <a:r>
              <a:rPr lang="ru-RU" sz="2800" b="1" dirty="0" smtClean="0">
                <a:solidFill>
                  <a:srgbClr val="FF0000"/>
                </a:solidFill>
              </a:rPr>
              <a:t>компьютер</a:t>
            </a:r>
          </a:p>
          <a:p>
            <a:pPr algn="just">
              <a:buNone/>
            </a:pPr>
            <a:r>
              <a:rPr lang="ru-RU" sz="2800" b="1" dirty="0" smtClean="0">
                <a:solidFill>
                  <a:srgbClr val="FF0000"/>
                </a:solidFill>
              </a:rPr>
              <a:t>       </a:t>
            </a:r>
          </a:p>
          <a:p>
            <a:pPr algn="just">
              <a:buNone/>
            </a:pPr>
            <a:endParaRPr lang="ru-RU" sz="2800" b="1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ru-RU" sz="2800" b="1" dirty="0" smtClean="0">
                <a:solidFill>
                  <a:srgbClr val="FF0000"/>
                </a:solidFill>
              </a:rPr>
              <a:t>                                                         </a:t>
            </a:r>
          </a:p>
          <a:p>
            <a:pPr algn="just">
              <a:buNone/>
            </a:pPr>
            <a:r>
              <a:rPr lang="ru-RU" sz="4400" b="1" dirty="0" smtClean="0">
                <a:solidFill>
                  <a:srgbClr val="FF0000"/>
                </a:solidFill>
              </a:rPr>
              <a:t>            </a:t>
            </a:r>
          </a:p>
          <a:p>
            <a:pPr algn="just">
              <a:buNone/>
            </a:pPr>
            <a:r>
              <a:rPr lang="ru-RU" sz="4400" b="1" dirty="0" smtClean="0">
                <a:solidFill>
                  <a:srgbClr val="FF0000"/>
                </a:solidFill>
              </a:rPr>
              <a:t>             </a:t>
            </a:r>
            <a:endParaRPr lang="ru-RU" sz="4400" b="1" dirty="0">
              <a:solidFill>
                <a:srgbClr val="FF0000"/>
              </a:solidFill>
            </a:endParaRPr>
          </a:p>
        </p:txBody>
      </p:sp>
      <p:cxnSp>
        <p:nvCxnSpPr>
          <p:cNvPr id="23" name="Прямая со стрелкой 22"/>
          <p:cNvCxnSpPr/>
          <p:nvPr/>
        </p:nvCxnSpPr>
        <p:spPr>
          <a:xfrm>
            <a:off x="6072198" y="2285992"/>
            <a:ext cx="857256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rot="10800000" flipV="1">
            <a:off x="1500166" y="2285992"/>
            <a:ext cx="928694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Овал 44"/>
          <p:cNvSpPr/>
          <p:nvPr/>
        </p:nvSpPr>
        <p:spPr>
          <a:xfrm rot="10800000" flipV="1">
            <a:off x="6000760" y="4071942"/>
            <a:ext cx="2357454" cy="9286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>Животный мир</a:t>
            </a:r>
            <a:endParaRPr lang="ru-RU" dirty="0"/>
          </a:p>
        </p:txBody>
      </p:sp>
      <p:sp>
        <p:nvSpPr>
          <p:cNvPr id="46" name="Овал 45"/>
          <p:cNvSpPr/>
          <p:nvPr/>
        </p:nvSpPr>
        <p:spPr>
          <a:xfrm>
            <a:off x="285720" y="4071942"/>
            <a:ext cx="2357454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Человечество                                                                                                                                                                                                                        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7" name="Овал 46"/>
          <p:cNvSpPr/>
          <p:nvPr/>
        </p:nvSpPr>
        <p:spPr>
          <a:xfrm>
            <a:off x="3286116" y="4286256"/>
            <a:ext cx="1914532" cy="10572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Планету                             </a:t>
            </a:r>
            <a:endParaRPr lang="ru-RU" dirty="0"/>
          </a:p>
        </p:txBody>
      </p:sp>
      <p:sp>
        <p:nvSpPr>
          <p:cNvPr id="48" name="Овал 47"/>
          <p:cNvSpPr/>
          <p:nvPr/>
        </p:nvSpPr>
        <p:spPr>
          <a:xfrm>
            <a:off x="5500694" y="5214950"/>
            <a:ext cx="2214578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Подводный мир</a:t>
            </a:r>
            <a:endParaRPr lang="ru-RU" dirty="0"/>
          </a:p>
        </p:txBody>
      </p:sp>
      <p:sp>
        <p:nvSpPr>
          <p:cNvPr id="49" name="Овал 48"/>
          <p:cNvSpPr/>
          <p:nvPr/>
        </p:nvSpPr>
        <p:spPr>
          <a:xfrm>
            <a:off x="642910" y="5214950"/>
            <a:ext cx="2486036" cy="10715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Растительный мир</a:t>
            </a:r>
            <a:endParaRPr lang="ru-RU" dirty="0"/>
          </a:p>
        </p:txBody>
      </p:sp>
      <p:cxnSp>
        <p:nvCxnSpPr>
          <p:cNvPr id="53" name="Прямая со стрелкой 52"/>
          <p:cNvCxnSpPr/>
          <p:nvPr/>
        </p:nvCxnSpPr>
        <p:spPr>
          <a:xfrm>
            <a:off x="4286248" y="3500438"/>
            <a:ext cx="1714512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/>
          <p:nvPr/>
        </p:nvCxnSpPr>
        <p:spPr>
          <a:xfrm>
            <a:off x="4286248" y="3500438"/>
            <a:ext cx="2000264" cy="17145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/>
          <p:nvPr/>
        </p:nvCxnSpPr>
        <p:spPr>
          <a:xfrm rot="10800000" flipV="1">
            <a:off x="2571736" y="3500438"/>
            <a:ext cx="1714512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 стрелкой 58"/>
          <p:cNvCxnSpPr/>
          <p:nvPr/>
        </p:nvCxnSpPr>
        <p:spPr>
          <a:xfrm rot="10800000" flipV="1">
            <a:off x="2143108" y="3500438"/>
            <a:ext cx="2143140" cy="16430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 стрелкой 69"/>
          <p:cNvCxnSpPr/>
          <p:nvPr/>
        </p:nvCxnSpPr>
        <p:spPr>
          <a:xfrm rot="5400000">
            <a:off x="3428992" y="3286124"/>
            <a:ext cx="171451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4400" b="1" dirty="0" smtClean="0">
                <a:solidFill>
                  <a:srgbClr val="FF0000"/>
                </a:solidFill>
              </a:rPr>
              <a:t>Техника в профессиональной деятельности важна и необходима</a:t>
            </a:r>
            <a:endParaRPr lang="ru-RU" sz="44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800" b="1" dirty="0" smtClean="0">
                <a:solidFill>
                  <a:schemeClr val="accent1"/>
                </a:solidFill>
              </a:rPr>
              <a:t>КИБ</a:t>
            </a:r>
            <a:r>
              <a:rPr lang="ru-RU" sz="4800" dirty="0" smtClean="0"/>
              <a:t> </a:t>
            </a:r>
            <a:r>
              <a:rPr lang="ru-RU" sz="2000" dirty="0" smtClean="0"/>
              <a:t>принимает сигналы бедствий и отправляет импульсы благополучия</a:t>
            </a:r>
            <a:endParaRPr lang="ru-RU" sz="2000" dirty="0"/>
          </a:p>
        </p:txBody>
      </p:sp>
      <p:pic>
        <p:nvPicPr>
          <p:cNvPr id="4" name="Рисунок 3" descr="схема карта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24" y="3071810"/>
            <a:ext cx="3071834" cy="3500462"/>
          </a:xfrm>
          <a:prstGeom prst="rect">
            <a:avLst/>
          </a:prstGeom>
        </p:spPr>
      </p:pic>
      <p:pic>
        <p:nvPicPr>
          <p:cNvPr id="6" name="Рисунок 5" descr="компьютер аним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86380" y="2928934"/>
            <a:ext cx="3500462" cy="3571900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857232"/>
            <a:ext cx="8786874" cy="5857916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>
              <a:buNone/>
            </a:pPr>
            <a:r>
              <a:rPr lang="ru-RU" sz="3200" b="1" dirty="0" smtClean="0">
                <a:solidFill>
                  <a:schemeClr val="bg1"/>
                </a:solidFill>
              </a:rPr>
              <a:t>КАЧЕСТВА     ПРОФЕССИИ</a:t>
            </a:r>
          </a:p>
          <a:p>
            <a:pPr>
              <a:buNone/>
            </a:pPr>
            <a:endParaRPr lang="ru-RU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chemeClr val="bg1"/>
                </a:solidFill>
              </a:rPr>
              <a:t>И - инициативность </a:t>
            </a:r>
          </a:p>
          <a:p>
            <a:pPr>
              <a:buNone/>
            </a:pPr>
            <a:r>
              <a:rPr lang="ru-RU" b="1" dirty="0" smtClean="0">
                <a:solidFill>
                  <a:schemeClr val="bg1"/>
                </a:solidFill>
              </a:rPr>
              <a:t>Н - новизна</a:t>
            </a:r>
          </a:p>
          <a:p>
            <a:pPr>
              <a:buNone/>
            </a:pPr>
            <a:r>
              <a:rPr lang="ru-RU" b="1" dirty="0" smtClean="0">
                <a:solidFill>
                  <a:schemeClr val="bg1"/>
                </a:solidFill>
              </a:rPr>
              <a:t>О - ответственность</a:t>
            </a:r>
          </a:p>
          <a:p>
            <a:pPr>
              <a:buNone/>
            </a:pPr>
            <a:r>
              <a:rPr lang="ru-RU" dirty="0" smtClean="0"/>
              <a:t>                                                 </a:t>
            </a:r>
            <a:r>
              <a:rPr lang="en-US" b="1" dirty="0" smtClean="0">
                <a:solidFill>
                  <a:srgbClr val="0070C0"/>
                </a:solidFill>
              </a:rPr>
              <a:t>S</a:t>
            </a:r>
            <a:r>
              <a:rPr lang="ru-RU" b="1" dirty="0" smtClean="0">
                <a:solidFill>
                  <a:srgbClr val="0070C0"/>
                </a:solidFill>
              </a:rPr>
              <a:t> - самостоятельность</a:t>
            </a:r>
            <a:endParaRPr lang="en-US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ru-RU" dirty="0" smtClean="0"/>
              <a:t>                                                 </a:t>
            </a:r>
            <a:r>
              <a:rPr lang="en-US" b="1" dirty="0" smtClean="0">
                <a:solidFill>
                  <a:srgbClr val="0070C0"/>
                </a:solidFill>
              </a:rPr>
              <a:t>A</a:t>
            </a:r>
            <a:r>
              <a:rPr lang="ru-RU" b="1" dirty="0" smtClean="0">
                <a:solidFill>
                  <a:srgbClr val="0070C0"/>
                </a:solidFill>
              </a:rPr>
              <a:t> - активность</a:t>
            </a:r>
            <a:endParaRPr lang="en-US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ru-RU" dirty="0" smtClean="0"/>
              <a:t>                                                 </a:t>
            </a:r>
            <a:r>
              <a:rPr lang="en-US" b="1" dirty="0" smtClean="0">
                <a:solidFill>
                  <a:srgbClr val="0070C0"/>
                </a:solidFill>
              </a:rPr>
              <a:t>V</a:t>
            </a:r>
            <a:r>
              <a:rPr lang="ru-RU" b="1" dirty="0" smtClean="0">
                <a:solidFill>
                  <a:srgbClr val="0070C0"/>
                </a:solidFill>
              </a:rPr>
              <a:t> - </a:t>
            </a:r>
            <a:r>
              <a:rPr lang="ru-RU" b="1" dirty="0" err="1" smtClean="0">
                <a:solidFill>
                  <a:srgbClr val="0070C0"/>
                </a:solidFill>
              </a:rPr>
              <a:t>востребованность</a:t>
            </a:r>
            <a:endParaRPr lang="en-US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ru-RU" dirty="0" smtClean="0"/>
              <a:t>                                                 </a:t>
            </a:r>
            <a:r>
              <a:rPr lang="en-US" b="1" dirty="0" smtClean="0">
                <a:solidFill>
                  <a:srgbClr val="0070C0"/>
                </a:solidFill>
              </a:rPr>
              <a:t>E</a:t>
            </a:r>
            <a:r>
              <a:rPr lang="ru-RU" b="1" dirty="0" smtClean="0">
                <a:solidFill>
                  <a:srgbClr val="0070C0"/>
                </a:solidFill>
              </a:rPr>
              <a:t> – естественно знание </a:t>
            </a:r>
            <a:endParaRPr lang="en-US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П – профессионализм      </a:t>
            </a:r>
            <a:r>
              <a:rPr lang="ru-RU" b="1" dirty="0" smtClean="0">
                <a:solidFill>
                  <a:srgbClr val="0070C0"/>
                </a:solidFill>
              </a:rPr>
              <a:t>иностранных языков</a:t>
            </a: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К – коммуникабельность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Слайд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57818" y="1928802"/>
            <a:ext cx="1809731" cy="1357298"/>
          </a:xfrm>
          <a:prstGeom prst="rect">
            <a:avLst/>
          </a:prstGeom>
        </p:spPr>
      </p:pic>
      <p:pic>
        <p:nvPicPr>
          <p:cNvPr id="5" name="Рисунок 4" descr="Слайд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28728" y="3571876"/>
            <a:ext cx="1857388" cy="13930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642918"/>
            <a:ext cx="8429684" cy="1214438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4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ru-RU" sz="4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ru-RU" sz="4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ru-RU" sz="4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ru-RU" sz="4000" b="1" dirty="0" smtClean="0">
                <a:solidFill>
                  <a:srgbClr val="FF0000"/>
                </a:solidFill>
              </a:rPr>
              <a:t>Формула успеха при выборе профессии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4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714464"/>
            <a:ext cx="10658492" cy="51435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/>
              <a:t>          </a:t>
            </a:r>
            <a:r>
              <a:rPr lang="ru-RU" sz="3200" b="1" dirty="0" smtClean="0">
                <a:solidFill>
                  <a:schemeClr val="accent1"/>
                </a:solidFill>
              </a:rPr>
              <a:t>хочу + могу = надо                      </a:t>
            </a:r>
            <a:r>
              <a:rPr lang="ru-RU" sz="2800" dirty="0" smtClean="0"/>
              <a:t>способности                                                                                                                                                 </a:t>
            </a:r>
          </a:p>
          <a:p>
            <a:pPr>
              <a:buNone/>
            </a:pPr>
            <a:r>
              <a:rPr lang="ru-RU" sz="2800" dirty="0" smtClean="0"/>
              <a:t>                                                                          знания</a:t>
            </a:r>
          </a:p>
          <a:p>
            <a:pPr>
              <a:buNone/>
            </a:pPr>
            <a:r>
              <a:rPr lang="ru-RU" sz="2800" dirty="0" smtClean="0"/>
              <a:t>                                                                           здоровье</a:t>
            </a:r>
          </a:p>
          <a:p>
            <a:pPr>
              <a:buNone/>
            </a:pPr>
            <a:r>
              <a:rPr lang="ru-RU" sz="2800" dirty="0" smtClean="0"/>
              <a:t>   мечты</a:t>
            </a:r>
          </a:p>
          <a:p>
            <a:pPr>
              <a:buNone/>
            </a:pPr>
            <a:r>
              <a:rPr lang="ru-RU" sz="2800" dirty="0" smtClean="0"/>
              <a:t>   интересы</a:t>
            </a:r>
          </a:p>
          <a:p>
            <a:pPr>
              <a:buNone/>
            </a:pPr>
            <a:r>
              <a:rPr lang="ru-RU" sz="2800" dirty="0" smtClean="0"/>
              <a:t>   склонности</a:t>
            </a:r>
          </a:p>
          <a:p>
            <a:pPr>
              <a:buNone/>
            </a:pPr>
            <a:r>
              <a:rPr lang="ru-RU" sz="2800" dirty="0" smtClean="0"/>
              <a:t>   желания</a:t>
            </a:r>
          </a:p>
          <a:p>
            <a:pPr>
              <a:buNone/>
            </a:pPr>
            <a:r>
              <a:rPr lang="ru-RU" sz="2800" dirty="0" smtClean="0"/>
              <a:t>                          потребности на рынке труда</a:t>
            </a:r>
            <a:endParaRPr lang="ru-RU" sz="2800" dirty="0"/>
          </a:p>
        </p:txBody>
      </p:sp>
      <p:cxnSp>
        <p:nvCxnSpPr>
          <p:cNvPr id="9" name="Прямая со стрелкой 8"/>
          <p:cNvCxnSpPr/>
          <p:nvPr/>
        </p:nvCxnSpPr>
        <p:spPr>
          <a:xfrm rot="5400000">
            <a:off x="571472" y="2428868"/>
            <a:ext cx="1143008" cy="71438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5400000">
            <a:off x="2465373" y="3821115"/>
            <a:ext cx="2928958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2928926" y="2285992"/>
            <a:ext cx="3500462" cy="85725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Рисунок 6" descr="Слайд1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72" y="3214686"/>
            <a:ext cx="2322786" cy="20716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 будете полезны людям!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В век Интернета и открытий ,</a:t>
            </a:r>
          </a:p>
          <a:p>
            <a:pPr>
              <a:buNone/>
            </a:pPr>
            <a:r>
              <a:rPr lang="ru-RU" sz="2000" dirty="0" smtClean="0"/>
              <a:t>Чтоб нужным человеком стать,</a:t>
            </a:r>
          </a:p>
          <a:p>
            <a:pPr>
              <a:buNone/>
            </a:pPr>
            <a:r>
              <a:rPr lang="ru-RU" sz="2000" dirty="0" smtClean="0"/>
              <a:t>Вам лишь профессию такую</a:t>
            </a:r>
          </a:p>
          <a:p>
            <a:pPr>
              <a:buNone/>
            </a:pPr>
            <a:r>
              <a:rPr lang="ru-RU" sz="2000" dirty="0" smtClean="0"/>
              <a:t>Конечно надо выбирать. </a:t>
            </a:r>
          </a:p>
          <a:p>
            <a:pPr>
              <a:buNone/>
            </a:pPr>
            <a:r>
              <a:rPr lang="ru-RU" sz="2000" dirty="0" smtClean="0"/>
              <a:t>Вы будете полезны людям,</a:t>
            </a:r>
          </a:p>
          <a:p>
            <a:pPr>
              <a:buNone/>
            </a:pPr>
            <a:r>
              <a:rPr lang="ru-RU" sz="2000" dirty="0" smtClean="0"/>
              <a:t>Работа будет по душе</a:t>
            </a:r>
          </a:p>
          <a:p>
            <a:pPr>
              <a:buNone/>
            </a:pPr>
            <a:r>
              <a:rPr lang="ru-RU" sz="2000" dirty="0" smtClean="0"/>
              <a:t>И убедишься непременно,</a:t>
            </a:r>
          </a:p>
          <a:p>
            <a:pPr>
              <a:buNone/>
            </a:pPr>
            <a:r>
              <a:rPr lang="ru-RU" sz="2000" dirty="0" smtClean="0"/>
              <a:t>Что повезло с профессией тебе.</a:t>
            </a:r>
          </a:p>
        </p:txBody>
      </p:sp>
      <p:pic>
        <p:nvPicPr>
          <p:cNvPr id="4" name="Рисунок 3" descr="Слайд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3504" y="1857364"/>
            <a:ext cx="3500462" cy="40719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Не только деловитость и профессионализм делают работника ценным и нужным. Важны еще и человеческие качества: коммуникабельность, тактичность , доброта, милосердие. Человек, наделенный этими качествами ,не рискует потерять себя в потоке ежедневных деловых обязанностей, утратить свою индивидуальность, неповторимость. Ведь работа – это не бремя , а лишь обязанность современного человека. И , выбирая будущую профессию, нужно твердо помнить: ошибка здесь нежелательна.</a:t>
            </a:r>
          </a:p>
          <a:p>
            <a:r>
              <a:rPr lang="ru-RU" sz="2000" dirty="0" smtClean="0"/>
              <a:t>Сделайте правильный выбор.</a:t>
            </a:r>
            <a:endParaRPr lang="ru-RU" sz="2000" dirty="0"/>
          </a:p>
        </p:txBody>
      </p:sp>
      <p:pic>
        <p:nvPicPr>
          <p:cNvPr id="4" name="Рисунок 3" descr="Безымянныйл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857760"/>
            <a:ext cx="9144000" cy="2000240"/>
          </a:xfrm>
          <a:prstGeom prst="rect">
            <a:avLst/>
          </a:prstGeom>
        </p:spPr>
      </p:pic>
      <p:pic>
        <p:nvPicPr>
          <p:cNvPr id="5" name="Рисунок 4" descr="Безымянныйл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18573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solidFill>
                  <a:schemeClr val="accent6">
                    <a:lumMod val="75000"/>
                  </a:schemeClr>
                </a:solidFill>
              </a:rPr>
              <a:t>Источники информации</a:t>
            </a:r>
            <a:endParaRPr lang="ru-RU" sz="5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Климов Е.А.    Как выбирать профессию? </a:t>
            </a:r>
          </a:p>
          <a:p>
            <a:pPr>
              <a:buNone/>
            </a:pPr>
            <a:r>
              <a:rPr lang="ru-RU" dirty="0" err="1" smtClean="0"/>
              <a:t>АфанасьеваН.В</a:t>
            </a:r>
            <a:r>
              <a:rPr lang="ru-RU" dirty="0" smtClean="0"/>
              <a:t>.   Твой выбор.</a:t>
            </a:r>
          </a:p>
          <a:p>
            <a:pPr>
              <a:buNone/>
            </a:pPr>
            <a:r>
              <a:rPr lang="ru-RU" dirty="0" err="1" smtClean="0"/>
              <a:t>Резапкина</a:t>
            </a:r>
            <a:r>
              <a:rPr lang="ru-RU" dirty="0" smtClean="0"/>
              <a:t> Г.В.     Секреты выбора профессии.</a:t>
            </a:r>
          </a:p>
          <a:p>
            <a:pPr>
              <a:buNone/>
            </a:pPr>
            <a:r>
              <a:rPr lang="ru-RU" dirty="0" smtClean="0"/>
              <a:t>Рогов Е.И.      Выбор профессии.</a:t>
            </a:r>
          </a:p>
          <a:p>
            <a:pPr>
              <a:buNone/>
            </a:pPr>
            <a:r>
              <a:rPr lang="ru-RU" dirty="0" err="1" smtClean="0"/>
              <a:t>Тутубалина</a:t>
            </a:r>
            <a:r>
              <a:rPr lang="ru-RU" dirty="0" smtClean="0"/>
              <a:t>  Н.В. Твоя будущая профессия.</a:t>
            </a:r>
          </a:p>
          <a:p>
            <a:pPr>
              <a:buNone/>
            </a:pPr>
            <a:r>
              <a:rPr lang="ru-RU" dirty="0" smtClean="0"/>
              <a:t>Энциклопедия для детей . Выбор профессии.</a:t>
            </a:r>
          </a:p>
          <a:p>
            <a:pPr>
              <a:buNone/>
            </a:pPr>
            <a:r>
              <a:rPr lang="ru-RU" dirty="0" smtClean="0"/>
              <a:t>Интернет-ресурсы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571612"/>
            <a:ext cx="8229600" cy="1428760"/>
          </a:xfrm>
        </p:spPr>
        <p:txBody>
          <a:bodyPr>
            <a:no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</a:rPr>
              <a:t>Желаем успехов в поиске достойного места в мире профессий.                                           </a:t>
            </a:r>
            <a:endParaRPr lang="ru-RU" sz="4400" b="1" dirty="0">
              <a:solidFill>
                <a:srgbClr val="FF000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571472" y="3714752"/>
            <a:ext cx="8215370" cy="285752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z="3600" dirty="0" smtClean="0">
                <a:solidFill>
                  <a:srgbClr val="7030A0"/>
                </a:solidFill>
              </a:rPr>
              <a:t>                             </a:t>
            </a:r>
          </a:p>
          <a:p>
            <a:pPr>
              <a:buNone/>
            </a:pPr>
            <a:endParaRPr lang="ru-RU" sz="3600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ru-RU" sz="3600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ru-RU" sz="3600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ru-RU" sz="36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3600" b="1" dirty="0" smtClean="0">
                <a:solidFill>
                  <a:srgbClr val="FF0000"/>
                </a:solidFill>
              </a:rPr>
              <a:t>СПАСИБО ЗА ВНИМАНИЕ!</a:t>
            </a:r>
          </a:p>
          <a:p>
            <a:pPr>
              <a:buNone/>
            </a:pPr>
            <a:endParaRPr lang="ru-RU" sz="3600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ru-RU" sz="3600" dirty="0">
              <a:solidFill>
                <a:srgbClr val="7030A0"/>
              </a:solidFill>
            </a:endParaRPr>
          </a:p>
        </p:txBody>
      </p:sp>
      <p:pic>
        <p:nvPicPr>
          <p:cNvPr id="5" name="Рисунок 4" descr="2794165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6116" y="2285992"/>
            <a:ext cx="5722942" cy="3754446"/>
          </a:xfrm>
          <a:prstGeom prst="rect">
            <a:avLst/>
          </a:prstGeom>
        </p:spPr>
      </p:pic>
      <p:pic>
        <p:nvPicPr>
          <p:cNvPr id="7" name="Рисунок 6" descr="Безымянныйл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158" y="3071810"/>
            <a:ext cx="2928958" cy="29908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64347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3200" dirty="0" smtClean="0"/>
              <a:t>  Только тогда профессия по душе ,когда у человека есть интерес к тому делу,</a:t>
            </a:r>
          </a:p>
          <a:p>
            <a:pPr>
              <a:buNone/>
            </a:pPr>
            <a:r>
              <a:rPr lang="ru-RU" sz="3200" dirty="0" smtClean="0"/>
              <a:t>   которое он делает, когда он влюблен в свою  работу ,- только  тогда он может черпать радость в своем труде.</a:t>
            </a:r>
          </a:p>
          <a:p>
            <a:pPr>
              <a:buNone/>
            </a:pPr>
            <a:r>
              <a:rPr lang="ru-RU" sz="3200" dirty="0" smtClean="0"/>
              <a:t>   Далеко не каждый станет ученым , писателем, артистом , но поэтом , художником в своем деле должен стать каждый.</a:t>
            </a:r>
            <a:endParaRPr lang="ru-RU" sz="3200" dirty="0"/>
          </a:p>
        </p:txBody>
      </p:sp>
      <p:pic>
        <p:nvPicPr>
          <p:cNvPr id="8" name="Рисунок 7" descr="IN00332_.WM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5206" y="3714752"/>
            <a:ext cx="1725936" cy="1889150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Бурный век развития технологий породил множество совершенно новых профессий, о которых мы лет десять назад даже слыхом не слыхивали. А какие профессии будут востребованы через двадцать лет? А через тридцать? </a:t>
            </a:r>
          </a:p>
          <a:p>
            <a:pPr>
              <a:buNone/>
            </a:pPr>
            <a:r>
              <a:rPr lang="ru-RU" dirty="0" smtClean="0"/>
              <a:t>    Мир растет, некоторые профессии навсегда исчезают за ненадобностью. Появляются новые - профессии будущего.  Какую специальность выбрать, чтобы быть востребованным ? </a:t>
            </a:r>
            <a:endParaRPr lang="ru-RU" dirty="0"/>
          </a:p>
        </p:txBody>
      </p:sp>
      <p:pic>
        <p:nvPicPr>
          <p:cNvPr id="4" name="Рисунок 3" descr="BD07111_.WM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0892" y="5000636"/>
            <a:ext cx="1805026" cy="1586484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Аналитики прогнозируют, что некоторым специалистам в ближайшее время придется переквалифицироваться. Теряют популярность многие профессии. Но в перспективе — </a:t>
            </a:r>
          </a:p>
          <a:p>
            <a:pPr>
              <a:buNone/>
            </a:pPr>
            <a:r>
              <a:rPr lang="ru-RU" dirty="0" smtClean="0"/>
              <a:t>    профессии будущего , самые невероятные вакансии.</a:t>
            </a:r>
            <a:endParaRPr lang="ru-RU" dirty="0"/>
          </a:p>
        </p:txBody>
      </p:sp>
      <p:pic>
        <p:nvPicPr>
          <p:cNvPr id="5" name="Рисунок 4" descr="BD07076_.WM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7620" y="4572008"/>
            <a:ext cx="3889529" cy="2071702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                     </a:t>
            </a:r>
            <a:r>
              <a:rPr lang="ru-RU" sz="5400" b="1" dirty="0" smtClean="0">
                <a:solidFill>
                  <a:schemeClr val="accent6">
                    <a:lumMod val="75000"/>
                  </a:schemeClr>
                </a:solidFill>
              </a:rPr>
              <a:t>Цели:</a:t>
            </a:r>
            <a:endParaRPr lang="ru-RU" sz="5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-Сориентироваться в многообразии мира профессий и утвердиться в своем выборе</a:t>
            </a:r>
          </a:p>
          <a:p>
            <a:pPr>
              <a:buNone/>
            </a:pPr>
            <a:r>
              <a:rPr lang="ru-RU" dirty="0" smtClean="0"/>
              <a:t>-Определить профессиональные предпочтения</a:t>
            </a:r>
          </a:p>
          <a:p>
            <a:pPr>
              <a:buNone/>
            </a:pPr>
            <a:r>
              <a:rPr lang="ru-RU" dirty="0" smtClean="0"/>
              <a:t>-Формировать информационную основу  профессии будущего</a:t>
            </a:r>
          </a:p>
          <a:p>
            <a:pPr>
              <a:buNone/>
            </a:pPr>
            <a:r>
              <a:rPr lang="ru-RU" dirty="0" smtClean="0"/>
              <a:t>-Показать престижность и перспективность профессии</a:t>
            </a:r>
          </a:p>
          <a:p>
            <a:pPr>
              <a:buNone/>
            </a:pPr>
            <a:r>
              <a:rPr lang="ru-RU" dirty="0" smtClean="0"/>
              <a:t>-Сформировать правила выбора профессии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  </a:t>
            </a:r>
            <a:endParaRPr lang="ru-RU" dirty="0"/>
          </a:p>
        </p:txBody>
      </p:sp>
      <p:pic>
        <p:nvPicPr>
          <p:cNvPr id="4" name="Рисунок 3" descr="BD07118_.WM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72330" y="4714884"/>
            <a:ext cx="1812341" cy="1780337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928670"/>
            <a:ext cx="8229600" cy="121444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                   </a:t>
            </a:r>
            <a:r>
              <a:rPr lang="ru-RU" sz="6000" b="1" dirty="0" smtClean="0">
                <a:solidFill>
                  <a:schemeClr val="accent6">
                    <a:lumMod val="75000"/>
                  </a:schemeClr>
                </a:solidFill>
              </a:rPr>
              <a:t>Задачи: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Выявить характерные черты  профессиональных предпочтений будущего  рынка труда    </a:t>
            </a:r>
          </a:p>
          <a:p>
            <a:r>
              <a:rPr lang="ru-RU" dirty="0" smtClean="0"/>
              <a:t>Рассмотреть актуальность выбора профессий в будущем и  факторы влияющие на выбор  </a:t>
            </a:r>
          </a:p>
          <a:p>
            <a:r>
              <a:rPr lang="ru-RU" dirty="0" smtClean="0"/>
              <a:t> Сопоставить перечень профессий, которые  и через много лет будут востребованы на рынке труда </a:t>
            </a:r>
          </a:p>
          <a:p>
            <a:r>
              <a:rPr lang="ru-RU" dirty="0" smtClean="0"/>
              <a:t>Изучить интересные профессии будущего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 descr="Слайд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768" y="4572008"/>
            <a:ext cx="2000232" cy="2285992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401080" cy="1939094"/>
          </a:xfrm>
        </p:spPr>
        <p:txBody>
          <a:bodyPr>
            <a:noAutofit/>
          </a:bodyPr>
          <a:lstStyle/>
          <a:p>
            <a:r>
              <a:rPr lang="ru-RU" sz="4400" dirty="0" smtClean="0">
                <a:solidFill>
                  <a:srgbClr val="FF0000"/>
                </a:solidFill>
              </a:rPr>
              <a:t>Самая престижная профессия.</a:t>
            </a:r>
            <a:br>
              <a:rPr lang="ru-RU" sz="4400" dirty="0" smtClean="0">
                <a:solidFill>
                  <a:srgbClr val="FF0000"/>
                </a:solidFill>
              </a:rPr>
            </a:br>
            <a:r>
              <a:rPr lang="ru-RU" sz="4400" dirty="0" smtClean="0">
                <a:solidFill>
                  <a:srgbClr val="FF0000"/>
                </a:solidFill>
              </a:rPr>
              <a:t>Результаты соцопроса учащихся нашей школы.</a:t>
            </a:r>
            <a:endParaRPr lang="ru-RU" sz="4400" dirty="0">
              <a:solidFill>
                <a:srgbClr val="FF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3000372"/>
          <a:ext cx="8358246" cy="32642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3041"/>
                <a:gridCol w="1321603"/>
                <a:gridCol w="1500198"/>
                <a:gridCol w="1357322"/>
                <a:gridCol w="1393041"/>
                <a:gridCol w="1393041"/>
              </a:tblGrid>
              <a:tr h="26565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7 класс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8 класс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9 класс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10 класс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11 класс</a:t>
                      </a:r>
                    </a:p>
                    <a:p>
                      <a:endParaRPr lang="ru-RU" sz="2000" dirty="0"/>
                    </a:p>
                  </a:txBody>
                  <a:tcPr/>
                </a:tc>
              </a:tr>
              <a:tr h="1117622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2014</a:t>
                      </a:r>
                      <a:r>
                        <a:rPr lang="ru-RU" sz="2400" baseline="0" dirty="0" smtClean="0"/>
                        <a:t> </a:t>
                      </a:r>
                      <a:r>
                        <a:rPr lang="ru-RU" sz="2400" baseline="0" dirty="0" smtClean="0"/>
                        <a:t>год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err="1" smtClean="0"/>
                        <a:t>перевод-чик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психолог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бухгалтер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менеджер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err="1" smtClean="0"/>
                        <a:t>управлен</a:t>
                      </a:r>
                      <a:r>
                        <a:rPr lang="ru-RU" sz="2000" dirty="0" smtClean="0"/>
                        <a:t>-</a:t>
                      </a:r>
                    </a:p>
                    <a:p>
                      <a:r>
                        <a:rPr lang="ru-RU" sz="2000" dirty="0" err="1" smtClean="0"/>
                        <a:t>ческий</a:t>
                      </a:r>
                      <a:r>
                        <a:rPr lang="ru-RU" sz="2000" dirty="0" smtClean="0"/>
                        <a:t> аппарат</a:t>
                      </a:r>
                    </a:p>
                  </a:txBody>
                  <a:tcPr/>
                </a:tc>
              </a:tr>
              <a:tr h="1445576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2015 </a:t>
                      </a:r>
                      <a:r>
                        <a:rPr lang="ru-RU" sz="2400" dirty="0" smtClean="0"/>
                        <a:t>год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дизайнер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экономист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банкир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юрист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err="1" smtClean="0"/>
                        <a:t>програм-мист</a:t>
                      </a:r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</a:rPr>
              <a:t>Рейтинг профессий в России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400" dirty="0" smtClean="0"/>
              <a:t>1.Программист</a:t>
            </a:r>
          </a:p>
          <a:p>
            <a:r>
              <a:rPr lang="ru-RU" sz="2400" dirty="0" smtClean="0"/>
              <a:t>2. Секретарь-референт со знанием иностранных языков</a:t>
            </a:r>
          </a:p>
          <a:p>
            <a:r>
              <a:rPr lang="ru-RU" sz="2400" dirty="0" smtClean="0"/>
              <a:t>3.Специалисты по информационным технологиям</a:t>
            </a:r>
          </a:p>
          <a:p>
            <a:r>
              <a:rPr lang="ru-RU" sz="2400" dirty="0" smtClean="0"/>
              <a:t>4.Дизайнер</a:t>
            </a:r>
          </a:p>
          <a:p>
            <a:r>
              <a:rPr lang="ru-RU" sz="2400" dirty="0" smtClean="0"/>
              <a:t>5.Менеджер(по рекламе , продажам , офиса)</a:t>
            </a:r>
          </a:p>
          <a:p>
            <a:r>
              <a:rPr lang="ru-RU" sz="2400" dirty="0" smtClean="0"/>
              <a:t>6. Юрист</a:t>
            </a:r>
          </a:p>
          <a:p>
            <a:r>
              <a:rPr lang="ru-RU" sz="2400" dirty="0" smtClean="0"/>
              <a:t>7.Логистики</a:t>
            </a:r>
          </a:p>
          <a:p>
            <a:r>
              <a:rPr lang="ru-RU" sz="2400" dirty="0" smtClean="0"/>
              <a:t>8.Аудиторы</a:t>
            </a:r>
          </a:p>
          <a:p>
            <a:r>
              <a:rPr lang="ru-RU" sz="2400" dirty="0" smtClean="0"/>
              <a:t>9.Экологи</a:t>
            </a:r>
          </a:p>
          <a:p>
            <a:r>
              <a:rPr lang="ru-RU" sz="2400" dirty="0" smtClean="0"/>
              <a:t>10.Имиджмейкеры</a:t>
            </a:r>
            <a:endParaRPr lang="ru-RU" sz="2400" dirty="0"/>
          </a:p>
        </p:txBody>
      </p:sp>
      <p:pic>
        <p:nvPicPr>
          <p:cNvPr id="4" name="Рисунок 3" descr="успеть везде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0694" y="3857628"/>
            <a:ext cx="2986105" cy="24288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</a:t>
            </a:r>
            <a:r>
              <a:rPr lang="ru-RU" sz="5400" b="1" dirty="0" smtClean="0">
                <a:solidFill>
                  <a:schemeClr val="accent6">
                    <a:lumMod val="75000"/>
                  </a:schemeClr>
                </a:solidFill>
              </a:rPr>
              <a:t>Актуальность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000240"/>
            <a:ext cx="8229600" cy="43891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    Свое будущее мы связываем с профессией </a:t>
            </a:r>
            <a:r>
              <a:rPr lang="ru-RU" sz="2000" b="1" dirty="0" smtClean="0">
                <a:solidFill>
                  <a:srgbClr val="FF0000"/>
                </a:solidFill>
              </a:rPr>
              <a:t>ИНО</a:t>
            </a:r>
            <a:r>
              <a:rPr lang="en-US" sz="2000" b="1" dirty="0" smtClean="0">
                <a:solidFill>
                  <a:srgbClr val="FF0000"/>
                </a:solidFill>
              </a:rPr>
              <a:t>SAVE</a:t>
            </a:r>
            <a:r>
              <a:rPr lang="ru-RU" sz="2000" b="1" dirty="0" smtClean="0">
                <a:solidFill>
                  <a:srgbClr val="FF0000"/>
                </a:solidFill>
              </a:rPr>
              <a:t>ПЕКЕР(выдуманное название)</a:t>
            </a:r>
            <a:r>
              <a:rPr lang="ru-RU" sz="2000" dirty="0" smtClean="0">
                <a:solidFill>
                  <a:srgbClr val="FF0000"/>
                </a:solidFill>
              </a:rPr>
              <a:t>. </a:t>
            </a:r>
            <a:r>
              <a:rPr lang="ru-RU" sz="2000" dirty="0" smtClean="0"/>
              <a:t>В чем же актуальность этой профессии? Специалисты  этой  профессии всегда востребованы, тактичны, добиваются успеха , так как работают на интересы общества, создавая то , что удовлетворяет потребности других. Если на вопрос  «Чего вы ждете от будущей профессии?», вы без промедления отвечаете «успеха , удовлетворенности от полученного результата»,тогда  эта ваша профессия. </a:t>
            </a:r>
            <a:r>
              <a:rPr lang="en-US" sz="2000" b="1" dirty="0" smtClean="0">
                <a:solidFill>
                  <a:srgbClr val="FF0000"/>
                </a:solidFill>
              </a:rPr>
              <a:t>SAVE</a:t>
            </a:r>
            <a:r>
              <a:rPr lang="ru-RU" sz="2000" dirty="0" smtClean="0"/>
              <a:t> – в переводе с английского означает </a:t>
            </a:r>
            <a:r>
              <a:rPr lang="ru-RU" sz="2000" b="1" dirty="0" smtClean="0">
                <a:solidFill>
                  <a:srgbClr val="FF0000"/>
                </a:solidFill>
              </a:rPr>
              <a:t>СОХРАНИТЬ,</a:t>
            </a:r>
            <a:r>
              <a:rPr lang="ru-RU" sz="2000" b="1" dirty="0" smtClean="0"/>
              <a:t> </a:t>
            </a:r>
            <a:r>
              <a:rPr lang="ru-RU" sz="2000" b="1" dirty="0" smtClean="0">
                <a:solidFill>
                  <a:srgbClr val="FF0000"/>
                </a:solidFill>
              </a:rPr>
              <a:t>СПАСТИ</a:t>
            </a:r>
            <a:r>
              <a:rPr lang="ru-RU" sz="2000" dirty="0" smtClean="0"/>
              <a:t>. Это ответственная профессия. Устранение природных катаклизмов</a:t>
            </a:r>
            <a:r>
              <a:rPr lang="ru-RU" sz="2000" smtClean="0"/>
              <a:t>, предупреждение </a:t>
            </a:r>
            <a:r>
              <a:rPr lang="ru-RU" sz="2000" dirty="0" smtClean="0"/>
              <a:t>катастроф, лечение болезней , спасение животного и растительного мира.</a:t>
            </a:r>
          </a:p>
          <a:p>
            <a:pPr>
              <a:buNone/>
            </a:pPr>
            <a:r>
              <a:rPr lang="ru-RU" sz="2000" dirty="0" smtClean="0"/>
              <a:t>                        </a:t>
            </a:r>
            <a:r>
              <a:rPr lang="ru-RU" sz="2000" b="1" dirty="0" smtClean="0">
                <a:solidFill>
                  <a:srgbClr val="FF0000"/>
                </a:solidFill>
              </a:rPr>
              <a:t>ИНО</a:t>
            </a:r>
            <a:r>
              <a:rPr lang="en-US" sz="2000" b="1" dirty="0" smtClean="0">
                <a:solidFill>
                  <a:srgbClr val="FF0000"/>
                </a:solidFill>
              </a:rPr>
              <a:t>SAVE</a:t>
            </a:r>
            <a:r>
              <a:rPr lang="ru-RU" sz="2000" b="1" dirty="0" smtClean="0">
                <a:solidFill>
                  <a:srgbClr val="FF0000"/>
                </a:solidFill>
              </a:rPr>
              <a:t>ПЕКЕРЫ-СПАСУТ МИР.</a:t>
            </a:r>
            <a:r>
              <a:rPr lang="ru-RU" sz="2000" b="1" dirty="0" smtClean="0"/>
              <a:t> </a:t>
            </a:r>
            <a:endParaRPr lang="ru-RU" sz="2000" b="1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696</TotalTime>
  <Words>661</Words>
  <Application>Microsoft Office PowerPoint</Application>
  <PresentationFormat>Экран (4:3)</PresentationFormat>
  <Paragraphs>127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Поток</vt:lpstr>
      <vt:lpstr>ПРОФЕССИЯ БУДУЩЕГО</vt:lpstr>
      <vt:lpstr>Слайд 2</vt:lpstr>
      <vt:lpstr>Слайд 3</vt:lpstr>
      <vt:lpstr>Слайд 4</vt:lpstr>
      <vt:lpstr>                      Цели:</vt:lpstr>
      <vt:lpstr>                      Задачи:  </vt:lpstr>
      <vt:lpstr>Самая престижная профессия. Результаты соцопроса учащихся нашей школы.</vt:lpstr>
      <vt:lpstr>Рейтинг профессий в России</vt:lpstr>
      <vt:lpstr>               Актуальность </vt:lpstr>
      <vt:lpstr>  Профессия, о которой еще не слышали        </vt:lpstr>
      <vt:lpstr> Техника в профессиональной деятельности важна и необходима</vt:lpstr>
      <vt:lpstr>Слайд 12</vt:lpstr>
      <vt:lpstr>  Формула успеха при выборе профессии </vt:lpstr>
      <vt:lpstr>Вы будете полезны людям!</vt:lpstr>
      <vt:lpstr>Слайд 15</vt:lpstr>
      <vt:lpstr>Источники информации</vt:lpstr>
      <vt:lpstr>Желаем успехов в поиске достойного места в мире профессий.                                           </vt:lpstr>
    </vt:vector>
  </TitlesOfParts>
  <Company>школа№8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Профессии будущего</dc:title>
  <dc:creator>Admin</dc:creator>
  <cp:lastModifiedBy>Лида</cp:lastModifiedBy>
  <cp:revision>92</cp:revision>
  <dcterms:created xsi:type="dcterms:W3CDTF">2009-12-03T10:48:46Z</dcterms:created>
  <dcterms:modified xsi:type="dcterms:W3CDTF">2015-03-25T12:10:25Z</dcterms:modified>
</cp:coreProperties>
</file>