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62" r:id="rId3"/>
    <p:sldId id="270" r:id="rId4"/>
    <p:sldId id="271" r:id="rId5"/>
    <p:sldId id="272" r:id="rId6"/>
    <p:sldId id="27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-114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368" y="4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ru-RU" smtClean="0"/>
              <a:pPr/>
              <a:t>21.03.2020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ru-RU" smtClean="0"/>
              <a:pPr/>
              <a:t>21.03.2020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-1" y="1905000"/>
            <a:ext cx="12188826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-2" y="1795132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-2" y="5142116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85752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pPr/>
              <a:t>21.03.2020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35931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pPr/>
              <a:t>21.03.2020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30509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pPr/>
              <a:t>21.03.2020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17319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gradFill rotWithShape="1">
          <a:gsLst>
            <a:gs pos="100000">
              <a:schemeClr val="accent1">
                <a:alpha val="80000"/>
              </a:schemeClr>
            </a:gs>
            <a:gs pos="0">
              <a:schemeClr val="accent1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pPr/>
              <a:t>21.03.2020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6203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pPr/>
              <a:t>21.03.2020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76357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pPr/>
              <a:t>21.03.2020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54392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pPr/>
              <a:t>21.03.2020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12916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</p:grp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pPr/>
              <a:t>21.03.2020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95436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pPr/>
              <a:t>21.03.2020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39374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pPr/>
              <a:t>21.03.2020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01986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40000">
              <a:schemeClr val="accent1">
                <a:lumMod val="20000"/>
                <a:lumOff val="80000"/>
                <a:alpha val="66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-1" y="6480048"/>
            <a:ext cx="12188827" cy="377952"/>
            <a:chOff x="-1" y="6480048"/>
            <a:chExt cx="12188827" cy="377952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B277187-C200-495F-A386-621319EADA8F}" type="datetimeFigureOut">
              <a:rPr lang="ru-RU" smtClean="0"/>
              <a:pPr/>
              <a:t>21.03.2020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4000" y="1244600"/>
            <a:ext cx="116713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СЛОЖЕНИЕ</a:t>
            </a:r>
          </a:p>
          <a:p>
            <a:endParaRPr lang="ru-RU" sz="3600" b="1" dirty="0">
              <a:solidFill>
                <a:srgbClr val="C00000"/>
              </a:solidFill>
            </a:endParaRPr>
          </a:p>
          <a:p>
            <a:r>
              <a:rPr lang="ru-RU" sz="3600" b="1" dirty="0">
                <a:solidFill>
                  <a:srgbClr val="C00000"/>
                </a:solidFill>
              </a:rPr>
              <a:t>       1              +            2                  =          СУММА    </a:t>
            </a:r>
          </a:p>
          <a:p>
            <a:r>
              <a:rPr lang="ru-RU" sz="3600" b="1" dirty="0">
                <a:solidFill>
                  <a:srgbClr val="C00000"/>
                </a:solidFill>
              </a:rPr>
              <a:t>слагаемое           </a:t>
            </a:r>
            <a:r>
              <a:rPr lang="ru-RU" sz="3600" b="1" dirty="0" err="1">
                <a:solidFill>
                  <a:srgbClr val="C00000"/>
                </a:solidFill>
              </a:rPr>
              <a:t>слагаемое</a:t>
            </a:r>
            <a:r>
              <a:rPr lang="ru-RU" sz="3600" b="1" dirty="0">
                <a:solidFill>
                  <a:srgbClr val="C00000"/>
                </a:solidFill>
              </a:rPr>
              <a:t>  </a:t>
            </a:r>
          </a:p>
          <a:p>
            <a:endParaRPr lang="ru-RU" sz="2400" dirty="0"/>
          </a:p>
          <a:p>
            <a:r>
              <a:rPr lang="ru-RU" sz="4400" dirty="0"/>
              <a:t>       </a:t>
            </a:r>
            <a:endParaRPr lang="ru-RU" sz="5400" b="1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r>
              <a:rPr lang="ru-RU" sz="5400" dirty="0"/>
              <a:t>    6         +       1            =             7</a:t>
            </a:r>
          </a:p>
        </p:txBody>
      </p:sp>
      <p:sp>
        <p:nvSpPr>
          <p:cNvPr id="4" name="Улыбающееся лицо 3"/>
          <p:cNvSpPr/>
          <p:nvPr/>
        </p:nvSpPr>
        <p:spPr>
          <a:xfrm>
            <a:off x="711200" y="4127500"/>
            <a:ext cx="914400" cy="914400"/>
          </a:xfrm>
          <a:prstGeom prst="smileyFac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лыбающееся лицо 4"/>
          <p:cNvSpPr/>
          <p:nvPr/>
        </p:nvSpPr>
        <p:spPr>
          <a:xfrm>
            <a:off x="8616950" y="4127500"/>
            <a:ext cx="914400" cy="914400"/>
          </a:xfrm>
          <a:prstGeom prst="smileyFac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9813925" y="4127500"/>
            <a:ext cx="914400" cy="914400"/>
          </a:xfrm>
          <a:prstGeom prst="smileyFac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4384675" y="4127500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0644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4000" y="1244600"/>
            <a:ext cx="116713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СЛОЖЕНИЕ</a:t>
            </a:r>
          </a:p>
          <a:p>
            <a:endParaRPr lang="ru-RU" sz="3600" b="1" dirty="0">
              <a:solidFill>
                <a:srgbClr val="C00000"/>
              </a:solidFill>
            </a:endParaRPr>
          </a:p>
          <a:p>
            <a:r>
              <a:rPr lang="ru-RU" sz="3600" b="1" dirty="0">
                <a:solidFill>
                  <a:srgbClr val="C00000"/>
                </a:solidFill>
              </a:rPr>
              <a:t>       1              +            2                   =            СУММА    </a:t>
            </a:r>
          </a:p>
          <a:p>
            <a:r>
              <a:rPr lang="ru-RU" sz="3600" b="1" dirty="0">
                <a:solidFill>
                  <a:srgbClr val="C00000"/>
                </a:solidFill>
              </a:rPr>
              <a:t>слагаемое           </a:t>
            </a:r>
            <a:r>
              <a:rPr lang="ru-RU" sz="3600" b="1" dirty="0" err="1">
                <a:solidFill>
                  <a:srgbClr val="C00000"/>
                </a:solidFill>
              </a:rPr>
              <a:t>слагаемое</a:t>
            </a:r>
            <a:r>
              <a:rPr lang="ru-RU" sz="3600" b="1" dirty="0">
                <a:solidFill>
                  <a:srgbClr val="C00000"/>
                </a:solidFill>
              </a:rPr>
              <a:t>     </a:t>
            </a:r>
          </a:p>
          <a:p>
            <a:endParaRPr lang="ru-RU" sz="2400" dirty="0"/>
          </a:p>
          <a:p>
            <a:r>
              <a:rPr lang="ru-RU" sz="4400" dirty="0"/>
              <a:t>       </a:t>
            </a:r>
            <a:endParaRPr lang="ru-RU" sz="5400" b="1" dirty="0"/>
          </a:p>
          <a:p>
            <a:endParaRPr lang="ru-RU" sz="2400" dirty="0"/>
          </a:p>
          <a:p>
            <a:r>
              <a:rPr lang="ru-RU" sz="4400" dirty="0"/>
              <a:t>     </a:t>
            </a:r>
            <a:r>
              <a:rPr lang="ru-RU" sz="4400" b="1" dirty="0"/>
              <a:t>1              +        6               </a:t>
            </a:r>
            <a:r>
              <a:rPr lang="ru-RU" sz="4400" b="1" baseline="-25000" dirty="0"/>
              <a:t>=</a:t>
            </a:r>
            <a:r>
              <a:rPr lang="ru-RU" sz="4400" b="1" dirty="0"/>
              <a:t>               7    </a:t>
            </a:r>
          </a:p>
        </p:txBody>
      </p:sp>
      <p:sp>
        <p:nvSpPr>
          <p:cNvPr id="4" name="Улыбающееся лицо 3"/>
          <p:cNvSpPr/>
          <p:nvPr/>
        </p:nvSpPr>
        <p:spPr>
          <a:xfrm>
            <a:off x="749300" y="3670300"/>
            <a:ext cx="914400" cy="914400"/>
          </a:xfrm>
          <a:prstGeom prst="smileyFac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лыбающееся лицо 4"/>
          <p:cNvSpPr/>
          <p:nvPr/>
        </p:nvSpPr>
        <p:spPr>
          <a:xfrm>
            <a:off x="8616950" y="3606800"/>
            <a:ext cx="914400" cy="914400"/>
          </a:xfrm>
          <a:prstGeom prst="smileyFac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9725025" y="3606800"/>
            <a:ext cx="914400" cy="914400"/>
          </a:xfrm>
          <a:prstGeom prst="smileyFac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4383087" y="3670300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2297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472743"/>
            <a:ext cx="101346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/>
              <a:t>3 +          =    7                   7  -           =   2   </a:t>
            </a:r>
          </a:p>
          <a:p>
            <a:endParaRPr lang="ru-RU" sz="4400" b="1" dirty="0"/>
          </a:p>
          <a:p>
            <a:r>
              <a:rPr lang="ru-RU" sz="4400" b="1" dirty="0"/>
              <a:t>6 +          =    7                   7   -          =   1 </a:t>
            </a:r>
          </a:p>
          <a:p>
            <a:endParaRPr lang="ru-RU" sz="4400" b="1" dirty="0"/>
          </a:p>
          <a:p>
            <a:r>
              <a:rPr lang="ru-RU" sz="4400" b="1" dirty="0"/>
              <a:t>5  +         =    7                    7   -         =   4  </a:t>
            </a:r>
          </a:p>
          <a:p>
            <a:pPr marL="457200" indent="-457200">
              <a:buAutoNum type="arabicPlain" startAt="3"/>
            </a:pPr>
            <a:endParaRPr lang="ru-RU" sz="2400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1816100" y="1636906"/>
            <a:ext cx="546100" cy="508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лыбающееся лицо 4"/>
          <p:cNvSpPr/>
          <p:nvPr/>
        </p:nvSpPr>
        <p:spPr>
          <a:xfrm>
            <a:off x="1816100" y="2936983"/>
            <a:ext cx="546100" cy="508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1816100" y="4237060"/>
            <a:ext cx="546100" cy="508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7975600" y="1511300"/>
            <a:ext cx="558800" cy="508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8001000" y="2924283"/>
            <a:ext cx="546100" cy="508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8001000" y="4237060"/>
            <a:ext cx="546100" cy="508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8614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825500"/>
            <a:ext cx="10325100" cy="5321300"/>
          </a:xfrm>
        </p:spPr>
        <p:txBody>
          <a:bodyPr>
            <a:normAutofit/>
          </a:bodyPr>
          <a:lstStyle/>
          <a:p>
            <a:r>
              <a:rPr lang="ru-RU" sz="4400" b="1" dirty="0"/>
              <a:t>3 +    4      =    7                   7  -    5       =   2   </a:t>
            </a:r>
          </a:p>
          <a:p>
            <a:endParaRPr lang="ru-RU" sz="4400" b="1" dirty="0"/>
          </a:p>
          <a:p>
            <a:r>
              <a:rPr lang="ru-RU" sz="4400" b="1" dirty="0"/>
              <a:t>6 +    1    =    7                     7   -   6       =   1 </a:t>
            </a:r>
          </a:p>
          <a:p>
            <a:endParaRPr lang="ru-RU" sz="4400" b="1" dirty="0"/>
          </a:p>
          <a:p>
            <a:r>
              <a:rPr lang="ru-RU" sz="4400" b="1" dirty="0"/>
              <a:t>5  +    2   =    7                     7   -    3     =   4 </a:t>
            </a:r>
          </a:p>
        </p:txBody>
      </p:sp>
    </p:spTree>
    <p:extLst>
      <p:ext uri="{BB962C8B-B14F-4D97-AF65-F5344CB8AC3E}">
        <p14:creationId xmlns:p14="http://schemas.microsoft.com/office/powerpoint/2010/main" xmlns="" val="594816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6400" y="660400"/>
            <a:ext cx="112014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rgbClr val="C00000"/>
                </a:solidFill>
              </a:rPr>
              <a:t>ВЫЧИТАНИЕ 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</a:p>
          <a:p>
            <a:endParaRPr lang="ru-RU" sz="3600" b="1" dirty="0">
              <a:solidFill>
                <a:srgbClr val="C00000"/>
              </a:solidFill>
            </a:endParaRPr>
          </a:p>
          <a:p>
            <a:pPr algn="just"/>
            <a:r>
              <a:rPr lang="ru-RU" sz="4000" b="1" dirty="0">
                <a:solidFill>
                  <a:srgbClr val="C00000"/>
                </a:solidFill>
              </a:rPr>
              <a:t>уменьшаемое –   вычитаемое   =       разность</a:t>
            </a:r>
          </a:p>
          <a:p>
            <a:pPr marL="742950" indent="-742950">
              <a:buAutoNum type="arabicPlain" startAt="7"/>
            </a:pPr>
            <a:endParaRPr lang="ru-RU" sz="3600" b="1" dirty="0">
              <a:solidFill>
                <a:srgbClr val="C00000"/>
              </a:solidFill>
            </a:endParaRPr>
          </a:p>
          <a:p>
            <a:r>
              <a:rPr lang="ru-RU" sz="3600" b="1" dirty="0">
                <a:solidFill>
                  <a:srgbClr val="C00000"/>
                </a:solidFill>
              </a:rPr>
              <a:t>                                                 </a:t>
            </a:r>
          </a:p>
          <a:p>
            <a:r>
              <a:rPr lang="ru-RU" sz="3600" b="1" dirty="0">
                <a:solidFill>
                  <a:srgbClr val="C00000"/>
                </a:solidFill>
              </a:rPr>
              <a:t>                             </a:t>
            </a:r>
            <a:r>
              <a:rPr lang="ru-RU" sz="4000" b="1" dirty="0">
                <a:solidFill>
                  <a:srgbClr val="C00000"/>
                </a:solidFill>
              </a:rPr>
              <a:t> -                                </a:t>
            </a:r>
            <a:r>
              <a:rPr lang="ru-RU" sz="3600" b="1" dirty="0">
                <a:solidFill>
                  <a:srgbClr val="C00000"/>
                </a:solidFill>
              </a:rPr>
              <a:t>=</a:t>
            </a:r>
          </a:p>
          <a:p>
            <a:r>
              <a:rPr lang="ru-RU" sz="3600" b="1" dirty="0">
                <a:solidFill>
                  <a:srgbClr val="C00000"/>
                </a:solidFill>
              </a:rPr>
              <a:t> </a:t>
            </a:r>
          </a:p>
          <a:p>
            <a:endParaRPr lang="ru-RU" sz="3600" b="1" dirty="0">
              <a:solidFill>
                <a:srgbClr val="C00000"/>
              </a:solidFill>
            </a:endParaRPr>
          </a:p>
          <a:p>
            <a:pPr algn="ctr"/>
            <a:r>
              <a:rPr lang="ru-RU" sz="6600" b="1" dirty="0"/>
              <a:t>7          -        3           =      4</a:t>
            </a:r>
          </a:p>
        </p:txBody>
      </p:sp>
      <p:sp>
        <p:nvSpPr>
          <p:cNvPr id="6" name="Улыбающееся лицо 5"/>
          <p:cNvSpPr/>
          <p:nvPr/>
        </p:nvSpPr>
        <p:spPr>
          <a:xfrm>
            <a:off x="565150" y="3378200"/>
            <a:ext cx="914400" cy="914400"/>
          </a:xfrm>
          <a:prstGeom prst="smileyFac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1558925" y="3378200"/>
            <a:ext cx="914400" cy="914400"/>
          </a:xfrm>
          <a:prstGeom prst="smileyFac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5526087" y="3251200"/>
            <a:ext cx="914400" cy="914400"/>
          </a:xfrm>
          <a:prstGeom prst="smileyFac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9493250" y="3251200"/>
            <a:ext cx="914400" cy="914400"/>
          </a:xfrm>
          <a:prstGeom prst="smileyFac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8696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_Design_Yellow_TP102900996" id="{5A6D7BCA-C9CF-452E-858B-1538BAA282ED}" vid="{365F969C-3B7F-41AB-85B2-7C40E7D6CF2F}"/>
    </a:ext>
  </a:extLst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с желтой полосой (широкоэкранная)</Template>
  <TotalTime>0</TotalTime>
  <Words>102</Words>
  <Application>Microsoft Office PowerPoint</Application>
  <PresentationFormat>Произвольный</PresentationFormat>
  <Paragraphs>37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Banded Design Yellow 16x9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2016-10-20T11:42:51Z</dcterms:created>
  <dcterms:modified xsi:type="dcterms:W3CDTF">2020-03-20T21:34:15Z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