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20" r:id="rId4"/>
    <p:sldMasterId id="2147483734" r:id="rId5"/>
    <p:sldMasterId id="2147483746" r:id="rId6"/>
  </p:sldMasterIdLst>
  <p:sldIdLst>
    <p:sldId id="256" r:id="rId7"/>
    <p:sldId id="340" r:id="rId8"/>
    <p:sldId id="395" r:id="rId9"/>
    <p:sldId id="396" r:id="rId10"/>
    <p:sldId id="397" r:id="rId11"/>
    <p:sldId id="338" r:id="rId12"/>
    <p:sldId id="380" r:id="rId13"/>
    <p:sldId id="294" r:id="rId14"/>
    <p:sldId id="292" r:id="rId15"/>
    <p:sldId id="285" r:id="rId16"/>
    <p:sldId id="286" r:id="rId17"/>
    <p:sldId id="257" r:id="rId18"/>
    <p:sldId id="389" r:id="rId19"/>
    <p:sldId id="390" r:id="rId20"/>
    <p:sldId id="391" r:id="rId21"/>
    <p:sldId id="393" r:id="rId22"/>
    <p:sldId id="259" r:id="rId23"/>
    <p:sldId id="260" r:id="rId24"/>
    <p:sldId id="272" r:id="rId25"/>
    <p:sldId id="261" r:id="rId26"/>
    <p:sldId id="262" r:id="rId27"/>
    <p:sldId id="263" r:id="rId28"/>
    <p:sldId id="264" r:id="rId29"/>
    <p:sldId id="265" r:id="rId30"/>
    <p:sldId id="375" r:id="rId31"/>
    <p:sldId id="376" r:id="rId32"/>
    <p:sldId id="377" r:id="rId33"/>
    <p:sldId id="378" r:id="rId34"/>
    <p:sldId id="275" r:id="rId35"/>
    <p:sldId id="276" r:id="rId36"/>
    <p:sldId id="283" r:id="rId37"/>
    <p:sldId id="296" r:id="rId38"/>
    <p:sldId id="298" r:id="rId39"/>
    <p:sldId id="300" r:id="rId40"/>
    <p:sldId id="334" r:id="rId41"/>
    <p:sldId id="302" r:id="rId42"/>
    <p:sldId id="269" r:id="rId43"/>
    <p:sldId id="384" r:id="rId44"/>
    <p:sldId id="270" r:id="rId45"/>
    <p:sldId id="271" r:id="rId46"/>
    <p:sldId id="370" r:id="rId47"/>
    <p:sldId id="305" r:id="rId48"/>
    <p:sldId id="325" r:id="rId49"/>
    <p:sldId id="386" r:id="rId50"/>
    <p:sldId id="372" r:id="rId51"/>
    <p:sldId id="373" r:id="rId52"/>
    <p:sldId id="326" r:id="rId53"/>
    <p:sldId id="327" r:id="rId54"/>
    <p:sldId id="328" r:id="rId55"/>
    <p:sldId id="308" r:id="rId56"/>
    <p:sldId id="310" r:id="rId57"/>
    <p:sldId id="311" r:id="rId58"/>
    <p:sldId id="336" r:id="rId59"/>
    <p:sldId id="322" r:id="rId60"/>
    <p:sldId id="314" r:id="rId61"/>
    <p:sldId id="324" r:id="rId62"/>
    <p:sldId id="315" r:id="rId63"/>
    <p:sldId id="321" r:id="rId64"/>
    <p:sldId id="316" r:id="rId65"/>
    <p:sldId id="318" r:id="rId66"/>
    <p:sldId id="343" r:id="rId67"/>
    <p:sldId id="344" r:id="rId68"/>
    <p:sldId id="345" r:id="rId69"/>
    <p:sldId id="387" r:id="rId70"/>
    <p:sldId id="346" r:id="rId71"/>
    <p:sldId id="347" r:id="rId72"/>
    <p:sldId id="348" r:id="rId73"/>
    <p:sldId id="349" r:id="rId74"/>
    <p:sldId id="350" r:id="rId75"/>
    <p:sldId id="351" r:id="rId76"/>
    <p:sldId id="278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1745-E4FA-4653-BCD6-2F1E57FDE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BE50-2F3A-4D04-98B0-10E0338B580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2908-7EF4-438C-8692-D4BE72D9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8" TargetMode="External"/><Relationship Id="rId2" Type="http://schemas.openxmlformats.org/officeDocument/2006/relationships/hyperlink" Target="https://ru.wikipedia.org/wiki/19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igrology.ru/efficiency" TargetMode="External"/><Relationship Id="rId2" Type="http://schemas.openxmlformats.org/officeDocument/2006/relationships/hyperlink" Target="http://www.nasa.gov/" TargetMode="Externa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Документы WORD\Изображения\38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00416">
            <a:off x="605909" y="1378154"/>
            <a:ext cx="3929058" cy="261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714356"/>
            <a:ext cx="5072098" cy="2071701"/>
          </a:xfrm>
        </p:spPr>
        <p:txBody>
          <a:bodyPr>
            <a:noAutofit/>
          </a:bodyPr>
          <a:lstStyle/>
          <a:p>
            <a:r>
              <a:rPr lang="ru-RU" b="1" u="sng" dirty="0">
                <a:latin typeface="Comic Sans MS" pitchFamily="66" charset="0"/>
              </a:rPr>
              <a:t>Социально-педагогические технологии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861271">
            <a:off x="2478480" y="4107249"/>
            <a:ext cx="6300585" cy="19545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Заведующая кафедрой дополнительного и</a:t>
            </a:r>
          </a:p>
          <a:p>
            <a:pPr>
              <a:lnSpc>
                <a:spcPct val="120000"/>
              </a:lnSpc>
            </a:pPr>
            <a:r>
              <a:rPr lang="ru-RU" alt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технологического образования ЯГПУ им.</a:t>
            </a:r>
          </a:p>
          <a:p>
            <a:pPr>
              <a:lnSpc>
                <a:spcPct val="120000"/>
              </a:lnSpc>
            </a:pPr>
            <a:r>
              <a:rPr lang="ru-RU" alt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К.Д. Ушинского, кандидат </a:t>
            </a:r>
            <a:r>
              <a:rPr lang="ru-RU" altLang="ru-RU" sz="2000" b="1" i="1" dirty="0" err="1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пед.наук</a:t>
            </a:r>
            <a:r>
              <a:rPr lang="ru-RU" alt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, доцент  Е.Н. Лекомцева </a:t>
            </a:r>
            <a:r>
              <a:rPr lang="en-US" alt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  lencom23@mail.ru</a:t>
            </a:r>
            <a:endParaRPr lang="ru-RU" altLang="ru-RU" sz="2000" b="1" i="1" dirty="0" smtClean="0">
              <a:solidFill>
                <a:schemeClr val="tx1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Приём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частное выражение метода, его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конкретизация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Каждый метод реализуется через совокупность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отдельных приемов.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Приемы могут использоваться и вне зависимости от методов.</a:t>
            </a:r>
          </a:p>
          <a:p>
            <a:pPr algn="just">
              <a:buNone/>
            </a:pP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Э. Ш. </a:t>
            </a:r>
            <a:r>
              <a:rPr lang="ru-RU" sz="2200" u="sng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Натанзон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выделяет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«созидающие»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«тормозящие»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приёмы.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en-US" sz="22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ru-RU" sz="2200" b="1" u="sng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озидающие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приемы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поощрение, внимание, просьба,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проявление огорчения, укрепление веры в собственные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силы ребенка, доверие и др.</a:t>
            </a:r>
          </a:p>
          <a:p>
            <a:pPr algn="just">
              <a:buNone/>
            </a:pP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Тормозящие приёмы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приказание, намек, ласковый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упрек, мнимое безразличие, мнимое недоверие,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проявление возмущения, осуждение, предупреждение,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взрыв и др.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48688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omic Sans MS" pitchFamily="66" charset="0"/>
              </a:rPr>
              <a:t/>
            </a:r>
            <a:br>
              <a:rPr lang="ru-RU" sz="3100" b="1" dirty="0" smtClean="0">
                <a:latin typeface="Comic Sans MS" pitchFamily="66" charset="0"/>
              </a:rPr>
            </a:br>
            <a:r>
              <a:rPr lang="ru-RU" sz="3100" b="1" dirty="0" err="1" smtClean="0">
                <a:solidFill>
                  <a:srgbClr val="0070C0"/>
                </a:solidFill>
                <a:latin typeface="Comic Sans MS" pitchFamily="66" charset="0"/>
              </a:rPr>
              <a:t>Э́тя</a:t>
            </a: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Comic Sans MS" pitchFamily="66" charset="0"/>
              </a:rPr>
              <a:t>Шу́лимовна</a:t>
            </a: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Comic Sans MS" pitchFamily="66" charset="0"/>
              </a:rPr>
              <a:t>Натанзо́н</a:t>
            </a:r>
            <a:r>
              <a:rPr lang="ru-RU" sz="3100" dirty="0" smtClean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ru-RU" sz="3100" b="1" i="1" dirty="0" err="1" smtClean="0">
                <a:solidFill>
                  <a:srgbClr val="0070C0"/>
                </a:solidFill>
                <a:latin typeface="Comic Sans MS" pitchFamily="66" charset="0"/>
              </a:rPr>
              <a:t>Эте́ль</a:t>
            </a:r>
            <a:r>
              <a:rPr lang="ru-RU" sz="3100" b="1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100" b="1" i="1" dirty="0" err="1" smtClean="0">
                <a:solidFill>
                  <a:srgbClr val="0070C0"/>
                </a:solidFill>
                <a:latin typeface="Comic Sans MS" pitchFamily="66" charset="0"/>
              </a:rPr>
              <a:t>Само́йловна</a:t>
            </a:r>
            <a:r>
              <a:rPr lang="ru-RU" sz="3100" b="1" i="1" dirty="0" smtClean="0">
                <a:solidFill>
                  <a:srgbClr val="0070C0"/>
                </a:solidFill>
                <a:latin typeface="Comic Sans MS" pitchFamily="66" charset="0"/>
              </a:rPr>
              <a:t>) </a:t>
            </a: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  <a:hlinkClick r:id="rId2" tooltip="1920"/>
              </a:rPr>
              <a:t>1920</a:t>
            </a: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</a:rPr>
              <a:t>- — </a:t>
            </a: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  <a:hlinkClick r:id="rId3" tooltip="1998"/>
              </a:rPr>
              <a:t>1998</a:t>
            </a:r>
            <a:r>
              <a:rPr lang="ru-RU" sz="2700" i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ru-RU" sz="31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latin typeface="Comic Sans MS" pitchFamily="66" charset="0"/>
              </a:rPr>
              <a:t> — молдавский советский педагог, психолог.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 Занималась проблемами обучения трудновоспитуемых детей. Автор монографий и учебных пособий по педагогике и школьной психологии.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000504"/>
            <a:ext cx="7829576" cy="212565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Термин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«педагогические технологии»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 smtClean="0">
                <a:latin typeface="Comic Sans MS" pitchFamily="66" charset="0"/>
              </a:rPr>
              <a:t>1.Появился </a:t>
            </a:r>
            <a:r>
              <a:rPr lang="ru-RU" u="sng" dirty="0">
                <a:latin typeface="Comic Sans MS" pitchFamily="66" charset="0"/>
              </a:rPr>
              <a:t>в США </a:t>
            </a:r>
            <a:r>
              <a:rPr lang="ru-RU" u="sng" dirty="0" smtClean="0">
                <a:latin typeface="Comic Sans MS" pitchFamily="66" charset="0"/>
              </a:rPr>
              <a:t> как </a:t>
            </a:r>
            <a:r>
              <a:rPr lang="ru-RU" u="sng" dirty="0">
                <a:latin typeface="Comic Sans MS" pitchFamily="66" charset="0"/>
              </a:rPr>
              <a:t>термин «</a:t>
            </a:r>
            <a:r>
              <a:rPr lang="ru-RU" b="1" u="sng" dirty="0">
                <a:latin typeface="Comic Sans MS" pitchFamily="66" charset="0"/>
              </a:rPr>
              <a:t>технологии в образовании»</a:t>
            </a:r>
            <a:r>
              <a:rPr lang="ru-RU" b="1" dirty="0">
                <a:latin typeface="Comic Sans MS" pitchFamily="66" charset="0"/>
              </a:rPr>
              <a:t>, 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2.Видоизменился </a:t>
            </a:r>
            <a:r>
              <a:rPr lang="ru-RU" dirty="0">
                <a:latin typeface="Comic Sans MS" pitchFamily="66" charset="0"/>
              </a:rPr>
              <a:t>в </a:t>
            </a:r>
            <a:r>
              <a:rPr lang="ru-RU" b="1" dirty="0">
                <a:latin typeface="Comic Sans MS" pitchFamily="66" charset="0"/>
              </a:rPr>
              <a:t>«технологии </a:t>
            </a:r>
            <a:r>
              <a:rPr lang="ru-RU" b="1" dirty="0" smtClean="0">
                <a:latin typeface="Comic Sans MS" pitchFamily="66" charset="0"/>
              </a:rPr>
              <a:t>образования</a:t>
            </a:r>
            <a:r>
              <a:rPr lang="ru-RU" dirty="0">
                <a:latin typeface="Comic Sans MS" pitchFamily="66" charset="0"/>
              </a:rPr>
              <a:t>» </a:t>
            </a:r>
            <a:r>
              <a:rPr lang="ru-RU" dirty="0" smtClean="0">
                <a:latin typeface="Comic Sans MS" pitchFamily="66" charset="0"/>
              </a:rPr>
              <a:t>,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3. </a:t>
            </a:r>
            <a:r>
              <a:rPr lang="ru-RU" b="1" dirty="0" smtClean="0">
                <a:latin typeface="Comic Sans MS" pitchFamily="66" charset="0"/>
              </a:rPr>
              <a:t>«Педагогические </a:t>
            </a:r>
            <a:r>
              <a:rPr lang="ru-RU" b="1" dirty="0">
                <a:latin typeface="Comic Sans MS" pitchFamily="66" charset="0"/>
              </a:rPr>
              <a:t>технологии».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Такое преобразование термина отражало </a:t>
            </a:r>
            <a:r>
              <a:rPr lang="ru-RU" b="1" i="1" u="sng" dirty="0">
                <a:solidFill>
                  <a:srgbClr val="C00000"/>
                </a:solidFill>
                <a:latin typeface="Comic Sans MS" pitchFamily="66" charset="0"/>
              </a:rPr>
              <a:t>содержательное изменение </a:t>
            </a:r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самого понятия.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Технология – это совокупность приемов, которые применяются в каком-либо деле, мастерстве,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искусстве</a:t>
            </a:r>
            <a:endParaRPr lang="ru-RU" sz="3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8858280" cy="435771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ru-RU" dirty="0" smtClean="0"/>
          </a:p>
          <a:p>
            <a:pPr algn="just"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Педагогическая </a:t>
            </a:r>
            <a:r>
              <a:rPr lang="ru-RU" u="sng" dirty="0">
                <a:solidFill>
                  <a:srgbClr val="C00000"/>
                </a:solidFill>
                <a:latin typeface="Comic Sans MS" pitchFamily="66" charset="0"/>
              </a:rPr>
              <a:t>технология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– совокупность </a:t>
            </a:r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средств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методов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воссоздания теоретически обоснованных процессов обучения и воспитания, которые позволяют </a:t>
            </a:r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успешно реализовывать задания образования </a:t>
            </a:r>
            <a:endParaRPr lang="ru-RU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r">
              <a:buFontTx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В. Безпалько);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500063"/>
            <a:ext cx="7858125" cy="25003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428625"/>
            <a:ext cx="8572500" cy="5786438"/>
          </a:xfr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Педагогическая технология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– совокупность психолого-педагогических установок, что определяют специальный набор форм, методов, средств, приемов обучения, средств воспитания; она является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организационно-методическим инструментарием педагогического процесса </a:t>
            </a:r>
          </a:p>
          <a:p>
            <a:pPr algn="r"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(Б. Лихачев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) </a:t>
            </a: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1508" name="Picture 2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636"/>
            <a:ext cx="15652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Критерии технологичности</a:t>
            </a:r>
            <a:endParaRPr lang="ru-RU" sz="2800" dirty="0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Системность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smtClean="0">
                <a:latin typeface="Comic Sans MS" pitchFamily="66" charset="0"/>
              </a:rPr>
              <a:t>Педагогической технологии должны быть присущи </a:t>
            </a:r>
            <a:r>
              <a:rPr lang="ru-RU" sz="2800" b="1" i="1" u="sng" dirty="0" smtClean="0">
                <a:latin typeface="Comic Sans MS" pitchFamily="66" charset="0"/>
              </a:rPr>
              <a:t>все признаки системы: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endParaRPr lang="ru-RU" sz="2800" b="1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логика </a:t>
            </a:r>
            <a:r>
              <a:rPr lang="ru-RU" sz="2800" b="1" dirty="0" smtClean="0">
                <a:latin typeface="Comic Sans MS" pitchFamily="66" charset="0"/>
              </a:rPr>
              <a:t>процесса</a:t>
            </a:r>
            <a:r>
              <a:rPr lang="ru-RU" sz="2800" b="1" dirty="0" smtClean="0">
                <a:latin typeface="Comic Sans MS" pitchFamily="66" charset="0"/>
              </a:rPr>
              <a:t>,</a:t>
            </a: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взаимосвязь всех его частей</a:t>
            </a:r>
            <a:r>
              <a:rPr lang="ru-RU" sz="2800" b="1" dirty="0" smtClean="0">
                <a:latin typeface="Comic Sans MS" pitchFamily="66" charset="0"/>
              </a:rPr>
              <a:t>,</a:t>
            </a: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целостность. </a:t>
            </a:r>
          </a:p>
          <a:p>
            <a:pPr algn="just">
              <a:buNone/>
              <a:defRPr/>
            </a:pPr>
            <a:endParaRPr lang="ru-RU" sz="28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</a:rPr>
              <a:t>Возможность управления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планирование, </a:t>
            </a: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проектирование </a:t>
            </a:r>
            <a:r>
              <a:rPr lang="ru-RU" sz="2800" b="1" dirty="0" smtClean="0">
                <a:latin typeface="Comic Sans MS" pitchFamily="66" charset="0"/>
              </a:rPr>
              <a:t>процесса обучения, воспитания, </a:t>
            </a:r>
            <a:endParaRPr lang="ru-RU" sz="2800" b="1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поэтапная диагностика,</a:t>
            </a:r>
          </a:p>
          <a:p>
            <a:pPr algn="just">
              <a:defRPr/>
            </a:pPr>
            <a:r>
              <a:rPr lang="ru-RU" sz="2800" b="1" dirty="0" smtClean="0">
                <a:latin typeface="Comic Sans MS" pitchFamily="66" charset="0"/>
              </a:rPr>
              <a:t>варьирование </a:t>
            </a:r>
            <a:r>
              <a:rPr lang="ru-RU" sz="2800" b="1" dirty="0" smtClean="0">
                <a:latin typeface="Comic Sans MS" pitchFamily="66" charset="0"/>
              </a:rPr>
              <a:t>средствами и методами с целью коррекции результатов.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Критерии технологичности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К</a:t>
            </a:r>
            <a:r>
              <a:rPr lang="ru-RU" b="1" u="sng" dirty="0" smtClean="0">
                <a:solidFill>
                  <a:srgbClr val="003300"/>
                </a:solidFill>
                <a:latin typeface="Comic Sans MS" pitchFamily="66" charset="0"/>
              </a:rPr>
              <a:t>онцептуальность:</a:t>
            </a:r>
            <a:endParaRPr lang="ru-RU" b="1" u="sng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 о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пора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 определенную </a:t>
            </a:r>
            <a:r>
              <a:rPr lang="ru-RU" u="sng" dirty="0" smtClean="0">
                <a:solidFill>
                  <a:schemeClr val="tx1"/>
                </a:solidFill>
                <a:latin typeface="Comic Sans MS" pitchFamily="66" charset="0"/>
              </a:rPr>
              <a:t>научную концепцию,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которая содержит философское, психологическое, дидактичное и социально-педагогическое </a:t>
            </a:r>
            <a:r>
              <a:rPr lang="ru-RU" u="sng" dirty="0" smtClean="0">
                <a:solidFill>
                  <a:schemeClr val="tx1"/>
                </a:solidFill>
                <a:latin typeface="Comic Sans MS" pitchFamily="66" charset="0"/>
              </a:rPr>
              <a:t>обоснование достижение цели. 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500726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Две </a:t>
            </a:r>
            <a:r>
              <a:rPr lang="ru-RU" b="1" u="sng" dirty="0">
                <a:solidFill>
                  <a:srgbClr val="C00000"/>
                </a:solidFill>
                <a:latin typeface="Comic Sans MS" pitchFamily="66" charset="0"/>
              </a:rPr>
              <a:t>принципиально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разные области:</a:t>
            </a:r>
          </a:p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технические </a:t>
            </a:r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науки</a:t>
            </a:r>
            <a:r>
              <a:rPr lang="ru-RU" u="sng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i="1" u="sng" dirty="0">
                <a:solidFill>
                  <a:srgbClr val="002060"/>
                </a:solidFill>
                <a:latin typeface="Comic Sans MS" pitchFamily="66" charset="0"/>
              </a:rPr>
              <a:t>разработка и применение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различных технических </a:t>
            </a:r>
            <a:r>
              <a:rPr lang="ru-RU" u="sng" dirty="0">
                <a:solidFill>
                  <a:srgbClr val="002060"/>
                </a:solidFill>
                <a:latin typeface="Comic Sans MS" pitchFamily="66" charset="0"/>
              </a:rPr>
              <a:t>средств,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способствующих </a:t>
            </a:r>
            <a:r>
              <a:rPr lang="ru-RU" i="1" dirty="0">
                <a:solidFill>
                  <a:srgbClr val="002060"/>
                </a:solidFill>
                <a:latin typeface="Comic Sans MS" pitchFamily="66" charset="0"/>
              </a:rPr>
              <a:t>повышению эффективности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учебного процесса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гуманитарная </a:t>
            </a:r>
            <a:r>
              <a:rPr lang="ru-RU" b="1" u="sng" dirty="0">
                <a:solidFill>
                  <a:srgbClr val="C00000"/>
                </a:solidFill>
                <a:latin typeface="Comic Sans MS" pitchFamily="66" charset="0"/>
              </a:rPr>
              <a:t>область знаний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– педагогика (теория воспитания и обучения), в рамках которой возможна </a:t>
            </a:r>
            <a:r>
              <a:rPr lang="ru-RU" i="1" u="sng" dirty="0">
                <a:solidFill>
                  <a:srgbClr val="C00000"/>
                </a:solidFill>
                <a:latin typeface="Comic Sans MS" pitchFamily="66" charset="0"/>
              </a:rPr>
              <a:t>определенная </a:t>
            </a:r>
            <a:r>
              <a:rPr lang="ru-RU" i="1" u="sng" dirty="0" err="1">
                <a:solidFill>
                  <a:srgbClr val="C00000"/>
                </a:solidFill>
                <a:latin typeface="Comic Sans MS" pitchFamily="66" charset="0"/>
              </a:rPr>
              <a:t>заданность</a:t>
            </a:r>
            <a:r>
              <a:rPr lang="ru-RU" i="1" u="sng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ru-RU" i="1" u="sng" dirty="0" err="1">
                <a:solidFill>
                  <a:srgbClr val="C00000"/>
                </a:solidFill>
                <a:latin typeface="Comic Sans MS" pitchFamily="66" charset="0"/>
              </a:rPr>
              <a:t>воспроизводимость</a:t>
            </a:r>
            <a:r>
              <a:rPr lang="ru-RU" i="1" u="sng" dirty="0">
                <a:solidFill>
                  <a:srgbClr val="C00000"/>
                </a:solidFill>
                <a:latin typeface="Comic Sans MS" pitchFamily="66" charset="0"/>
              </a:rPr>
              <a:t> результатов воспитательной и образовательной деятельности.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Comic Sans MS" pitchFamily="66" charset="0"/>
              </a:rPr>
              <a:t>К</a:t>
            </a:r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орни педагогической технологии </a:t>
            </a:r>
            <a:endParaRPr lang="ru-RU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245419">
            <a:off x="7374880" y="1404923"/>
            <a:ext cx="418248" cy="61801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3245419">
            <a:off x="5378750" y="3256292"/>
            <a:ext cx="418248" cy="61801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А.С. Макаренко 20-30-е годы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Подлинное </a:t>
            </a:r>
            <a:r>
              <a:rPr lang="ru-RU" b="1" dirty="0">
                <a:latin typeface="Comic Sans MS" pitchFamily="66" charset="0"/>
              </a:rPr>
              <a:t>развитие педагогической науки связано с ее способностью «проектировать личность», т.е. задавать с полной определенностью качества и свойства личности, которые должны быть сформированы в процессе воспитания.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….</a:t>
            </a:r>
            <a:r>
              <a:rPr lang="ru-RU" b="1" dirty="0" smtClean="0">
                <a:latin typeface="Comic Sans MS" pitchFamily="66" charset="0"/>
              </a:rPr>
              <a:t>«</a:t>
            </a:r>
            <a:r>
              <a:rPr lang="ru-RU" b="1" dirty="0">
                <a:latin typeface="Comic Sans MS" pitchFamily="66" charset="0"/>
              </a:rPr>
              <a:t>педагогика... обязана далеко вперед проектировать качества нового типичного человека, должна обгонять общество в его человеческом развитии». </a:t>
            </a: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…….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должна </a:t>
            </a:r>
            <a:r>
              <a:rPr lang="ru-RU" b="1" i="1" u="sng" dirty="0">
                <a:solidFill>
                  <a:srgbClr val="7030A0"/>
                </a:solidFill>
                <a:latin typeface="Comic Sans MS" pitchFamily="66" charset="0"/>
              </a:rPr>
              <a:t>быть общая программа воспитания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i="1" u="sng" dirty="0">
                <a:solidFill>
                  <a:srgbClr val="7030A0"/>
                </a:solidFill>
                <a:latin typeface="Comic Sans MS" pitchFamily="66" charset="0"/>
              </a:rPr>
              <a:t>и индивидуальный корректив к ней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следующий за качествами личности, направляющий эту личность в наиболее нужную форму.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929718" cy="76833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1(13).3.1888, Белополье, Сумской области</a:t>
            </a:r>
            <a:r>
              <a:rPr lang="ru-RU" sz="2400" i="1" dirty="0" smtClean="0">
                <a:solidFill>
                  <a:srgbClr val="C00000"/>
                </a:solidFill>
              </a:rPr>
              <a:t>, —</a:t>
            </a:r>
            <a:r>
              <a:rPr lang="ru-RU" sz="2400" b="1" i="1" dirty="0" smtClean="0">
                <a:solidFill>
                  <a:srgbClr val="C00000"/>
                </a:solidFill>
              </a:rPr>
              <a:t>1.4.1939, Москва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714356"/>
            <a:ext cx="50006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Макаренко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Антон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Семенович</a:t>
            </a:r>
            <a:r>
              <a:rPr lang="ru-RU" sz="3600" dirty="0" smtClean="0">
                <a:latin typeface="Comic Sans MS" pitchFamily="66" charset="0"/>
              </a:rPr>
              <a:t> 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советский педагог и писатель.</a:t>
            </a:r>
          </a:p>
        </p:txBody>
      </p:sp>
      <p:pic>
        <p:nvPicPr>
          <p:cNvPr id="1026" name="Picture 2" descr="http://www.hrono.ru/img/portrety/makar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588512" cy="5143536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569325" cy="583247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4800" b="1" smtClean="0"/>
              <a:t/>
            </a:r>
            <a:br>
              <a:rPr lang="ru-RU" altLang="ru-RU" sz="4800" b="1" smtClean="0"/>
            </a:br>
            <a:r>
              <a:rPr lang="ru-RU" altLang="ru-RU" sz="4800" b="1" smtClean="0"/>
              <a:t/>
            </a:r>
            <a:br>
              <a:rPr lang="ru-RU" altLang="ru-RU" sz="4800" b="1" smtClean="0"/>
            </a:br>
            <a:r>
              <a:rPr lang="ru-RU" altLang="ru-RU" sz="4800" b="1" smtClean="0"/>
              <a:t/>
            </a:r>
            <a:br>
              <a:rPr lang="ru-RU" altLang="ru-RU" sz="4800" b="1" smtClean="0"/>
            </a:br>
            <a:r>
              <a:rPr lang="ru-RU" altLang="ru-RU" sz="4800" b="1" smtClean="0"/>
              <a:t/>
            </a:r>
            <a:br>
              <a:rPr lang="ru-RU" altLang="ru-RU" sz="4800" b="1" smtClean="0"/>
            </a:br>
            <a:endParaRPr lang="ru-RU" altLang="ru-RU" sz="4800" b="1" smtClean="0"/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428625" y="500062"/>
            <a:ext cx="83581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altLang="ru-RU" sz="2400" b="1" dirty="0">
              <a:solidFill>
                <a:schemeClr val="tx2"/>
              </a:solidFill>
            </a:endParaRPr>
          </a:p>
          <a:p>
            <a:pPr algn="just"/>
            <a:r>
              <a:rPr lang="ru-RU" altLang="ru-RU" sz="2400" b="1" dirty="0">
                <a:solidFill>
                  <a:schemeClr val="tx2"/>
                </a:solidFill>
                <a:latin typeface="Comic Sans MS" pitchFamily="66" charset="0"/>
              </a:rPr>
              <a:t>Компетенции не могут эффективно формироваться в традиционных лекционно-семинарских формах на основе «готовых» знаний, умений и навыков. Компетентность как интегрированное социально-дидактическое личностное качество </a:t>
            </a:r>
            <a:r>
              <a:rPr lang="ru-RU" altLang="ru-RU" sz="2400" b="1" u="sng" dirty="0">
                <a:solidFill>
                  <a:srgbClr val="00B050"/>
                </a:solidFill>
                <a:latin typeface="Comic Sans MS" pitchFamily="66" charset="0"/>
              </a:rPr>
              <a:t>развивается на основе самостоятельно приобретенного опыта решения разнообразных задач и ситуаций, имитирующих будущую профессиональную деятельность 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Comic Sans MS" pitchFamily="66" charset="0"/>
              </a:rPr>
              <a:t> и не только с </a:t>
            </a:r>
            <a:r>
              <a:rPr lang="ru-RU" altLang="ru-RU" sz="2400" b="1" u="sng" dirty="0">
                <a:solidFill>
                  <a:srgbClr val="00B050"/>
                </a:solidFill>
                <a:latin typeface="Comic Sans MS" pitchFamily="66" charset="0"/>
              </a:rPr>
              <a:t>учетом ее социального контекста.</a:t>
            </a:r>
            <a:r>
              <a:rPr lang="ru-RU" altLang="ru-RU" sz="24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Comic Sans MS" pitchFamily="66" charset="0"/>
              </a:rPr>
              <a:t>Под педагогическими технологиями</a:t>
            </a:r>
            <a:r>
              <a:rPr lang="ru-RU" sz="2400" dirty="0" smtClean="0">
                <a:latin typeface="Comic Sans MS" pitchFamily="66" charset="0"/>
              </a:rPr>
              <a:t> в широком смысле этого слова понимаются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3500" b="1" dirty="0" smtClean="0">
                <a:latin typeface="Comic Sans MS" pitchFamily="66" charset="0"/>
              </a:rPr>
              <a:t>систематические </a:t>
            </a:r>
            <a:r>
              <a:rPr lang="ru-RU" sz="3500" b="1" dirty="0">
                <a:latin typeface="Comic Sans MS" pitchFamily="66" charset="0"/>
              </a:rPr>
              <a:t>методы </a:t>
            </a:r>
            <a:r>
              <a:rPr lang="ru-RU" sz="3000" b="1" u="sng" dirty="0">
                <a:latin typeface="Comic Sans MS" pitchFamily="66" charset="0"/>
              </a:rPr>
              <a:t>планирования</a:t>
            </a:r>
            <a:r>
              <a:rPr lang="ru-RU" sz="3000" b="1" dirty="0">
                <a:latin typeface="Comic Sans MS" pitchFamily="66" charset="0"/>
              </a:rPr>
              <a:t>, </a:t>
            </a:r>
            <a:r>
              <a:rPr lang="ru-RU" sz="3000" b="1" u="sng" dirty="0">
                <a:latin typeface="Comic Sans MS" pitchFamily="66" charset="0"/>
              </a:rPr>
              <a:t>применения и оценивания всех процессов обучения и воспитания</a:t>
            </a:r>
            <a:r>
              <a:rPr lang="ru-RU" sz="3000" b="1" dirty="0">
                <a:latin typeface="Comic Sans MS" pitchFamily="66" charset="0"/>
              </a:rPr>
              <a:t> учащихся путем использования человеческих и технических ресурсов и взаимодействия между ними для достижения эффективности обучения.</a:t>
            </a:r>
            <a:r>
              <a:rPr lang="ru-RU" sz="3000" dirty="0">
                <a:latin typeface="Comic Sans MS" pitchFamily="66" charset="0"/>
              </a:rPr>
              <a:t> </a:t>
            </a:r>
            <a:r>
              <a:rPr lang="ru-RU" sz="3300" b="1" i="1" dirty="0">
                <a:solidFill>
                  <a:srgbClr val="C00000"/>
                </a:solidFill>
                <a:latin typeface="Comic Sans MS" pitchFamily="66" charset="0"/>
              </a:rPr>
              <a:t>Технологический подход в педагогике ставит целью </a:t>
            </a:r>
            <a:r>
              <a:rPr lang="ru-RU" sz="3300" b="1" i="1" u="sng" dirty="0">
                <a:solidFill>
                  <a:srgbClr val="C00000"/>
                </a:solidFill>
                <a:latin typeface="Comic Sans MS" pitchFamily="66" charset="0"/>
              </a:rPr>
              <a:t>так построить процесс обучения и воспитания</a:t>
            </a:r>
            <a:r>
              <a:rPr lang="ru-RU" sz="3300" b="1" i="1" dirty="0">
                <a:solidFill>
                  <a:srgbClr val="C00000"/>
                </a:solidFill>
                <a:latin typeface="Comic Sans MS" pitchFamily="66" charset="0"/>
              </a:rPr>
              <a:t>, чтобы </a:t>
            </a:r>
            <a:r>
              <a:rPr lang="ru-RU" sz="3300" b="1" i="1" u="sng" dirty="0">
                <a:solidFill>
                  <a:srgbClr val="C00000"/>
                </a:solidFill>
                <a:latin typeface="Comic Sans MS" pitchFamily="66" charset="0"/>
              </a:rPr>
              <a:t>было гарантировано достижение поставленных целей</a:t>
            </a:r>
            <a:r>
              <a:rPr lang="ru-RU" sz="3300" b="1" i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3300" i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9561071">
            <a:off x="-80196" y="1447200"/>
            <a:ext cx="5614998" cy="1428760"/>
          </a:xfrm>
        </p:spPr>
        <p:txBody>
          <a:bodyPr>
            <a:normAutofit/>
          </a:bodyPr>
          <a:lstStyle/>
          <a:p>
            <a:r>
              <a:rPr lang="ru-RU" sz="4000" b="1" spc="600" dirty="0" smtClean="0">
                <a:latin typeface="Comic Sans MS" pitchFamily="66" charset="0"/>
              </a:rPr>
              <a:t>Технология???</a:t>
            </a:r>
          </a:p>
          <a:p>
            <a:endParaRPr lang="ru-RU" sz="4000" b="1" spc="600" dirty="0" smtClean="0">
              <a:latin typeface="Comic Sans MS" pitchFamily="66" charset="0"/>
            </a:endParaRPr>
          </a:p>
          <a:p>
            <a:endParaRPr lang="ru-RU" sz="4000" b="1" spc="600" dirty="0">
              <a:latin typeface="Comic Sans MS" pitchFamily="66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 rot="1269422">
            <a:off x="3283876" y="1144745"/>
            <a:ext cx="5929354" cy="5449398"/>
            <a:chOff x="1824" y="984"/>
            <a:chExt cx="2834" cy="2498"/>
          </a:xfrm>
        </p:grpSpPr>
        <p:sp>
          <p:nvSpPr>
            <p:cNvPr id="2055" name="Puzzle1"/>
            <p:cNvSpPr>
              <a:spLocks noEditPoints="1" noChangeArrowheads="1"/>
            </p:cNvSpPr>
            <p:nvPr/>
          </p:nvSpPr>
          <p:spPr bwMode="auto">
            <a:xfrm rot="10649081"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Puzzle3"/>
            <p:cNvSpPr>
              <a:spLocks noEditPoints="1" noChangeArrowheads="1"/>
            </p:cNvSpPr>
            <p:nvPr/>
          </p:nvSpPr>
          <p:spPr bwMode="auto">
            <a:xfrm rot="4937604">
              <a:off x="2940" y="728"/>
              <a:ext cx="1068" cy="1579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19248733">
            <a:off x="50562" y="4124601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600" dirty="0" smtClean="0">
                <a:solidFill>
                  <a:srgbClr val="C00000"/>
                </a:solidFill>
                <a:latin typeface="Comic Sans MS" pitchFamily="66" charset="0"/>
              </a:rPr>
              <a:t>Методика????</a:t>
            </a:r>
            <a:endParaRPr lang="ru-RU" sz="4000" b="1" spc="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ТЕХНОЛОГИЯ</a:t>
            </a:r>
            <a:r>
              <a:rPr lang="ru-RU" sz="2800" b="1" i="1" dirty="0" smtClean="0">
                <a:latin typeface="Comic Sans MS" pitchFamily="66" charset="0"/>
              </a:rPr>
              <a:t> -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МЕТОДИКА</a:t>
            </a: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72032"/>
          </a:xfrm>
          <a:solidFill>
            <a:srgbClr val="99FFCC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i="1" dirty="0">
                <a:latin typeface="Comic Sans MS" pitchFamily="66" charset="0"/>
              </a:rPr>
              <a:t>По отношению </a:t>
            </a:r>
            <a:r>
              <a:rPr lang="ru-RU" sz="3600" b="1" i="1" u="sng" dirty="0">
                <a:latin typeface="Comic Sans MS" pitchFamily="66" charset="0"/>
              </a:rPr>
              <a:t>к методике</a:t>
            </a:r>
            <a:r>
              <a:rPr lang="ru-RU" sz="3600" b="1" i="1" dirty="0">
                <a:latin typeface="Comic Sans MS" pitchFamily="66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Comic Sans MS" pitchFamily="66" charset="0"/>
              </a:rPr>
              <a:t>педагогические технологии являются более </a:t>
            </a:r>
            <a:r>
              <a:rPr lang="ru-RU" sz="3600" b="1" i="1" u="sng" dirty="0">
                <a:solidFill>
                  <a:srgbClr val="C00000"/>
                </a:solidFill>
                <a:latin typeface="Comic Sans MS" pitchFamily="66" charset="0"/>
              </a:rPr>
              <a:t>узким понятием</a:t>
            </a:r>
            <a:r>
              <a:rPr lang="ru-RU" sz="3600" b="1" i="1" dirty="0">
                <a:latin typeface="Comic Sans MS" pitchFamily="66" charset="0"/>
              </a:rPr>
              <a:t>, так как </a:t>
            </a:r>
            <a:r>
              <a:rPr lang="ru-RU" sz="3600" b="1" i="1" u="sng" dirty="0">
                <a:latin typeface="Comic Sans MS" pitchFamily="66" charset="0"/>
              </a:rPr>
              <a:t>методика подразумевает выбор определенной технологии</a:t>
            </a:r>
            <a:r>
              <a:rPr lang="ru-RU" sz="3600" b="1" i="1" u="sng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solidFill>
                  <a:srgbClr val="C00000"/>
                </a:solidFill>
                <a:latin typeface="Comic Sans MS" pitchFamily="66" charset="0"/>
              </a:rPr>
              <a:t>Технология </a:t>
            </a:r>
            <a:r>
              <a:rPr lang="ru-RU" sz="3100" b="1" i="1" u="sng" dirty="0" smtClean="0">
                <a:solidFill>
                  <a:srgbClr val="C00000"/>
                </a:solidFill>
                <a:latin typeface="Comic Sans MS" pitchFamily="66" charset="0"/>
              </a:rPr>
              <a:t>социальной работы</a:t>
            </a:r>
            <a:r>
              <a:rPr lang="ru-RU" sz="3100" i="1" u="sng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– это</a:t>
            </a:r>
            <a:endParaRPr lang="ru-RU" sz="31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практическая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деятельность социального работника,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которая характеризуется </a:t>
            </a:r>
            <a:r>
              <a:rPr lang="ru-RU" sz="2800" b="1" i="1" dirty="0">
                <a:solidFill>
                  <a:srgbClr val="C00000"/>
                </a:solidFill>
                <a:latin typeface="Comic Sans MS" pitchFamily="66" charset="0"/>
              </a:rPr>
              <a:t>рациональной последовательностью использования различных методов и средств с целью достижения качественных результатов труда.</a:t>
            </a:r>
            <a:r>
              <a:rPr lang="ru-RU" sz="28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ru-RU" sz="2800" dirty="0" smtClean="0">
                <a:latin typeface="Comic Sans MS" pitchFamily="66" charset="0"/>
              </a:rPr>
              <a:t>Понятие </a:t>
            </a:r>
            <a:r>
              <a:rPr lang="ru-RU" sz="2800" b="1" u="sng" dirty="0" smtClean="0">
                <a:latin typeface="Comic Sans MS" pitchFamily="66" charset="0"/>
              </a:rPr>
              <a:t>«социальные технологии»</a:t>
            </a:r>
            <a:r>
              <a:rPr lang="ru-RU" sz="2800" dirty="0" smtClean="0">
                <a:latin typeface="Comic Sans MS" pitchFamily="66" charset="0"/>
              </a:rPr>
              <a:t> возникло </a:t>
            </a:r>
            <a:r>
              <a:rPr lang="ru-RU" sz="2800" b="1" u="sng" dirty="0" smtClean="0">
                <a:latin typeface="Comic Sans MS" pitchFamily="66" charset="0"/>
              </a:rPr>
              <a:t>в социологии</a:t>
            </a:r>
            <a:r>
              <a:rPr lang="ru-RU" sz="2800" dirty="0" smtClean="0">
                <a:latin typeface="Comic Sans MS" pitchFamily="66" charset="0"/>
              </a:rPr>
              <a:t> и также </a:t>
            </a:r>
            <a:r>
              <a:rPr lang="ru-RU" sz="2800" u="sng" dirty="0" smtClean="0">
                <a:latin typeface="Comic Sans MS" pitchFamily="66" charset="0"/>
              </a:rPr>
              <a:t>связано с </a:t>
            </a:r>
            <a:r>
              <a:rPr lang="ru-RU" sz="2800" b="1" i="1" u="sng" dirty="0" smtClean="0">
                <a:latin typeface="Comic Sans MS" pitchFamily="66" charset="0"/>
              </a:rPr>
              <a:t>возможностью программирования и воспроизведения результатов,</a:t>
            </a:r>
            <a:r>
              <a:rPr lang="ru-RU" sz="2800" dirty="0" smtClean="0">
                <a:latin typeface="Comic Sans MS" pitchFamily="66" charset="0"/>
              </a:rPr>
              <a:t> которые заложены в развитии социальных </a:t>
            </a:r>
            <a:r>
              <a:rPr lang="ru-RU" sz="2800" dirty="0" smtClean="0">
                <a:latin typeface="Comic Sans MS" pitchFamily="66" charset="0"/>
              </a:rPr>
              <a:t>процессов</a:t>
            </a:r>
            <a:endParaRPr lang="ru-RU" sz="2800" dirty="0"/>
          </a:p>
        </p:txBody>
      </p:sp>
      <p:pic>
        <p:nvPicPr>
          <p:cNvPr id="6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572140"/>
            <a:ext cx="765783" cy="1073528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71505" cy="92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Comic Sans MS" pitchFamily="66" charset="0"/>
              </a:rPr>
              <a:t>Социально-педагогическая технология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sz="3300" b="1" u="sng" dirty="0" smtClean="0">
                <a:solidFill>
                  <a:srgbClr val="C00000"/>
                </a:solidFill>
                <a:latin typeface="Comic Sans MS" pitchFamily="66" charset="0"/>
              </a:rPr>
              <a:t>интегративная </a:t>
            </a:r>
            <a:r>
              <a:rPr lang="ru-RU" sz="3300" b="1" dirty="0" smtClean="0">
                <a:solidFill>
                  <a:srgbClr val="C00000"/>
                </a:solidFill>
                <a:latin typeface="Comic Sans MS" pitchFamily="66" charset="0"/>
              </a:rPr>
              <a:t>разновидность </a:t>
            </a:r>
            <a:r>
              <a:rPr lang="ru-RU" sz="3300" b="1" dirty="0">
                <a:solidFill>
                  <a:srgbClr val="0070C0"/>
                </a:solidFill>
                <a:latin typeface="Comic Sans MS" pitchFamily="66" charset="0"/>
              </a:rPr>
              <a:t>социальной</a:t>
            </a:r>
            <a:r>
              <a:rPr lang="ru-RU" sz="3300" b="1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ru-RU" sz="3300" b="1" dirty="0">
                <a:solidFill>
                  <a:srgbClr val="00B050"/>
                </a:solidFill>
                <a:latin typeface="Comic Sans MS" pitchFamily="66" charset="0"/>
              </a:rPr>
              <a:t>педагогической</a:t>
            </a:r>
            <a:r>
              <a:rPr lang="ru-RU" sz="3300" b="1" dirty="0">
                <a:solidFill>
                  <a:srgbClr val="C00000"/>
                </a:solidFill>
                <a:latin typeface="Comic Sans MS" pitchFamily="66" charset="0"/>
              </a:rPr>
              <a:t> технологий.</a:t>
            </a:r>
            <a:r>
              <a:rPr lang="ru-RU" sz="33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33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3300" b="1" u="sng" dirty="0" smtClean="0">
                <a:solidFill>
                  <a:srgbClr val="C00000"/>
                </a:solidFill>
                <a:latin typeface="Comic Sans MS" pitchFamily="66" charset="0"/>
              </a:rPr>
              <a:t>Возможность </a:t>
            </a:r>
            <a:r>
              <a:rPr lang="ru-RU" sz="3300" b="1" u="sng" dirty="0">
                <a:solidFill>
                  <a:srgbClr val="C00000"/>
                </a:solidFill>
                <a:latin typeface="Comic Sans MS" pitchFamily="66" charset="0"/>
              </a:rPr>
              <a:t>разработки социально-педагогических технологий обусловлена тем</a:t>
            </a:r>
            <a:r>
              <a:rPr lang="ru-RU" sz="3300" u="sng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3300" b="1" i="1" u="sng" dirty="0">
                <a:solidFill>
                  <a:srgbClr val="C00000"/>
                </a:solidFill>
                <a:latin typeface="Comic Sans MS" pitchFamily="66" charset="0"/>
              </a:rPr>
              <a:t>что </a:t>
            </a:r>
            <a:r>
              <a:rPr lang="ru-RU" sz="3300" b="1" dirty="0">
                <a:solidFill>
                  <a:srgbClr val="C00000"/>
                </a:solidFill>
                <a:latin typeface="Comic Sans MS" pitchFamily="66" charset="0"/>
              </a:rPr>
              <a:t>социально-педагогическая деятельность, как и всякая другая разновидность социальной деятельности, </a:t>
            </a:r>
            <a:r>
              <a:rPr lang="ru-RU" sz="3300" b="1" u="sng" dirty="0">
                <a:solidFill>
                  <a:srgbClr val="C00000"/>
                </a:solidFill>
                <a:latin typeface="Comic Sans MS" pitchFamily="66" charset="0"/>
              </a:rPr>
              <a:t>имеет свою структуру, </a:t>
            </a:r>
            <a:r>
              <a:rPr lang="ru-RU" sz="3300" b="1" dirty="0">
                <a:solidFill>
                  <a:srgbClr val="C00000"/>
                </a:solidFill>
                <a:latin typeface="Comic Sans MS" pitchFamily="66" charset="0"/>
              </a:rPr>
              <a:t>благодаря которой она может </a:t>
            </a:r>
            <a:r>
              <a:rPr lang="ru-RU" sz="3300" b="1" u="sng" dirty="0">
                <a:solidFill>
                  <a:srgbClr val="C00000"/>
                </a:solidFill>
                <a:latin typeface="Comic Sans MS" pitchFamily="66" charset="0"/>
              </a:rPr>
              <a:t>поэтапно расчленяться и последовательно реализовываться.</a:t>
            </a:r>
            <a:r>
              <a:rPr lang="ru-RU" sz="3300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just"/>
            <a:endParaRPr lang="ru-RU" sz="33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7868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u="sng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u="sng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u="sng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  <a:t>Сопровождать – </a:t>
            </a:r>
            <a:r>
              <a:rPr lang="ru-RU" altLang="ru-RU" sz="2800" i="1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  <a:t>следовать вместе с кем-то, находясь рядом и идя за кем-то…</a:t>
            </a:r>
            <a:r>
              <a:rPr lang="ru-RU" altLang="ru-RU" sz="3200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371AB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solidFill>
                <a:srgbClr val="371AB4"/>
              </a:solidFill>
            </a:endParaRPr>
          </a:p>
        </p:txBody>
      </p:sp>
      <p:sp>
        <p:nvSpPr>
          <p:cNvPr id="65539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551862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E30B49"/>
                </a:solidFill>
                <a:latin typeface="Comic Sans MS" pitchFamily="66" charset="0"/>
                <a:cs typeface="Times New Roman" pitchFamily="18" charset="0"/>
              </a:rPr>
              <a:t>Сопровождение –</a:t>
            </a:r>
            <a:r>
              <a:rPr lang="ru-RU" altLang="ru-RU" sz="2400" dirty="0" smtClean="0">
                <a:solidFill>
                  <a:srgbClr val="E30B4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ru-RU" sz="2400" u="sng" dirty="0" smtClean="0">
                <a:solidFill>
                  <a:srgbClr val="E30B49"/>
                </a:solidFill>
                <a:latin typeface="Comic Sans MS" pitchFamily="66" charset="0"/>
                <a:cs typeface="Times New Roman" pitchFamily="18" charset="0"/>
              </a:rPr>
              <a:t>метод,</a:t>
            </a:r>
            <a:r>
              <a:rPr lang="ru-RU" altLang="ru-RU" sz="2400" dirty="0" smtClean="0">
                <a:solidFill>
                  <a:srgbClr val="E30B49"/>
                </a:solidFill>
                <a:latin typeface="Comic Sans MS" pitchFamily="66" charset="0"/>
                <a:cs typeface="Times New Roman" pitchFamily="18" charset="0"/>
              </a:rPr>
              <a:t> обеспечивающий создание условий для принятия субъектом развития решений.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Педагогическое сопровождение </a:t>
            </a:r>
            <a:r>
              <a:rPr lang="ru-RU" alt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– создание условий для самостоятельного решения </a:t>
            </a:r>
            <a:r>
              <a:rPr lang="ru-RU" altLang="ru-RU" sz="2400" b="1" u="sng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учебных проблем.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Социально-педагогическое сопровождение </a:t>
            </a:r>
            <a:r>
              <a:rPr lang="ru-RU" altLang="ru-RU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всегда </a:t>
            </a:r>
            <a:r>
              <a:rPr lang="ru-RU" altLang="ru-RU" sz="2400" b="1" i="1" u="sng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персонифицировано</a:t>
            </a:r>
            <a:r>
              <a:rPr lang="ru-RU" altLang="ru-RU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и направлено на ребёнка. </a:t>
            </a:r>
            <a:endParaRPr lang="ru-RU" altLang="ru-RU" sz="2400" dirty="0" smtClean="0"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Обязательное условие </a:t>
            </a:r>
            <a:r>
              <a:rPr lang="ru-RU" altLang="ru-RU" sz="24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социально-педагогического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сопровождения -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поддержка ребёнка в построении им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социальных отношений.</a:t>
            </a:r>
          </a:p>
        </p:txBody>
      </p:sp>
      <p:pic>
        <p:nvPicPr>
          <p:cNvPr id="4" name="Picture 2" descr="C:\Users\Хозяин\Desktop\logo_bott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143512"/>
            <a:ext cx="1146203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–</a:t>
            </a:r>
            <a:r>
              <a:rPr lang="ru-RU" sz="28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sz="2800" dirty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58175" cy="519747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 педагогов в ОУ,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направленная </a:t>
            </a:r>
            <a:r>
              <a:rPr lang="ru-RU" altLang="ru-RU" sz="2400" b="1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оказание помощи</a:t>
            </a:r>
            <a:r>
              <a:rPr lang="ru-RU" alt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детям в решении их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проблем.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«</a:t>
            </a:r>
            <a:r>
              <a:rPr lang="ru-RU" altLang="ru-RU" sz="2400" b="1" smtClean="0">
                <a:solidFill>
                  <a:srgbClr val="371AB4"/>
                </a:solidFill>
                <a:latin typeface="Comic Sans MS" pitchFamily="66" charset="0"/>
              </a:rPr>
              <a:t>Педагогическая поддержка </a:t>
            </a: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- процесс совместного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с ребенком определения его собственных интересов,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целей и путей </a:t>
            </a:r>
            <a:r>
              <a:rPr lang="ru-RU" altLang="ru-RU" sz="2400" b="1" smtClean="0">
                <a:solidFill>
                  <a:srgbClr val="371AB4"/>
                </a:solidFill>
                <a:latin typeface="Comic Sans MS" pitchFamily="66" charset="0"/>
              </a:rPr>
              <a:t>преодоления препятствий (проблем),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u="sng" smtClean="0">
                <a:solidFill>
                  <a:srgbClr val="371AB4"/>
                </a:solidFill>
                <a:latin typeface="Comic Sans MS" pitchFamily="66" charset="0"/>
              </a:rPr>
              <a:t>мешающих ему сохранить свое человеческое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u="sng" smtClean="0">
                <a:solidFill>
                  <a:srgbClr val="371AB4"/>
                </a:solidFill>
                <a:latin typeface="Comic Sans MS" pitchFamily="66" charset="0"/>
              </a:rPr>
              <a:t>достоинство</a:t>
            </a: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 </a:t>
            </a:r>
            <a:r>
              <a:rPr lang="ru-RU" altLang="ru-RU" sz="2400" b="1" u="sng" smtClean="0">
                <a:solidFill>
                  <a:srgbClr val="371AB4"/>
                </a:solidFill>
                <a:latin typeface="Comic Sans MS" pitchFamily="66" charset="0"/>
              </a:rPr>
              <a:t>и </a:t>
            </a:r>
            <a:r>
              <a:rPr lang="ru-RU" altLang="ru-RU" sz="2400" b="1" u="sng" smtClean="0">
                <a:solidFill>
                  <a:srgbClr val="FF0000"/>
                </a:solidFill>
                <a:latin typeface="Comic Sans MS" pitchFamily="66" charset="0"/>
              </a:rPr>
              <a:t>самостоятельно</a:t>
            </a:r>
            <a:r>
              <a:rPr lang="ru-RU" altLang="ru-RU" sz="2400" b="1" u="sng" smtClean="0">
                <a:solidFill>
                  <a:srgbClr val="371AB4"/>
                </a:solidFill>
                <a:latin typeface="Comic Sans MS" pitchFamily="66" charset="0"/>
              </a:rPr>
              <a:t> </a:t>
            </a: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достичь желаемых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результатов в обучении, самовоспитании, общении,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  <a:latin typeface="Comic Sans MS" pitchFamily="66" charset="0"/>
              </a:rPr>
              <a:t>образе жизни». </a:t>
            </a:r>
            <a:r>
              <a:rPr lang="ru-RU" altLang="ru-RU" sz="2400" i="1" smtClean="0">
                <a:solidFill>
                  <a:srgbClr val="371AB4"/>
                </a:solidFill>
                <a:latin typeface="Comic Sans MS" pitchFamily="66" charset="0"/>
              </a:rPr>
              <a:t>О.С. Газман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71AB4"/>
                </a:solidFill>
              </a:rPr>
              <a:t> </a:t>
            </a:r>
          </a:p>
          <a:p>
            <a:pPr algn="just" eaLnBrk="1" hangingPunct="1">
              <a:buFont typeface="Arial" pitchFamily="34" charset="0"/>
              <a:buNone/>
            </a:pPr>
            <a:endParaRPr lang="ru-RU" altLang="ru-RU" sz="2400" smtClean="0">
              <a:solidFill>
                <a:srgbClr val="371AB4"/>
              </a:solidFill>
            </a:endParaRPr>
          </a:p>
          <a:p>
            <a:pPr algn="just" eaLnBrk="1" hangingPunct="1">
              <a:buFont typeface="Arial" pitchFamily="34" charset="0"/>
              <a:buNone/>
            </a:pPr>
            <a:endParaRPr lang="ru-RU" altLang="ru-RU" sz="2400" smtClean="0">
              <a:solidFill>
                <a:srgbClr val="371AB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3686175" cy="514350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3" y="214313"/>
            <a:ext cx="5500687" cy="591185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Олег Семёнович </a:t>
            </a:r>
            <a:r>
              <a:rPr lang="ru-RU" sz="8000" b="1" dirty="0" err="1" smtClean="0">
                <a:solidFill>
                  <a:srgbClr val="002060"/>
                </a:solidFill>
                <a:latin typeface="Comic Sans MS" pitchFamily="66" charset="0"/>
              </a:rPr>
              <a:t>Газман</a:t>
            </a:r>
            <a:endParaRPr lang="ru-RU" sz="8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(1936-1996)</a:t>
            </a:r>
            <a:b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9600" dirty="0" smtClean="0">
                <a:solidFill>
                  <a:srgbClr val="371AB4"/>
                </a:solidFill>
                <a:latin typeface="Comic Sans MS" pitchFamily="66" charset="0"/>
              </a:rPr>
              <a:t>«Растить в себе  человека можно </a:t>
            </a:r>
            <a:br>
              <a:rPr lang="ru-RU" sz="9600" dirty="0" smtClean="0">
                <a:solidFill>
                  <a:srgbClr val="371AB4"/>
                </a:solidFill>
                <a:latin typeface="Comic Sans MS" pitchFamily="66" charset="0"/>
              </a:rPr>
            </a:br>
            <a:r>
              <a:rPr lang="ru-RU" sz="9600" dirty="0" smtClean="0">
                <a:solidFill>
                  <a:srgbClr val="371AB4"/>
                </a:solidFill>
                <a:latin typeface="Comic Sans MS" pitchFamily="66" charset="0"/>
              </a:rPr>
              <a:t>только помогая  другому быть </a:t>
            </a:r>
            <a:br>
              <a:rPr lang="ru-RU" sz="9600" dirty="0" smtClean="0">
                <a:solidFill>
                  <a:srgbClr val="371AB4"/>
                </a:solidFill>
                <a:latin typeface="Comic Sans MS" pitchFamily="66" charset="0"/>
              </a:rPr>
            </a:br>
            <a:r>
              <a:rPr lang="ru-RU" sz="9600" dirty="0" smtClean="0">
                <a:solidFill>
                  <a:srgbClr val="371AB4"/>
                </a:solidFill>
                <a:latin typeface="Comic Sans MS" pitchFamily="66" charset="0"/>
              </a:rPr>
              <a:t>человеком»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Один из теоретиков «коммунарского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движения», вдохновитель и разработчик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«педагогики поддержки».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Поэт и музыкант, один из первых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Директоров всероссийского пионерского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лагеря «Орленок» и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Подмосковного экспериментального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лагеря «Маяк», где положения педагогики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Поддержки проверялись на практике. 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последние годы руководил лабораторией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Центра педагогических инноваций РАО.</a:t>
            </a:r>
            <a:endParaRPr lang="ru-RU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33154" name="Picture 2" descr="C:\Users\Хозяин\Desktop\gazman-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49612" cy="5106988"/>
          </a:xfrm>
          <a:prstGeom prst="rect">
            <a:avLst/>
          </a:prstGeom>
          <a:ln w="88900" cap="sq" cmpd="thickThin">
            <a:solidFill>
              <a:srgbClr val="371AB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О.С. Газман </a:t>
            </a:r>
            <a:endParaRPr lang="ru-RU" altLang="ru-RU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71AB4"/>
                </a:solidFill>
                <a:latin typeface="Comic Sans MS" pitchFamily="66" charset="0"/>
              </a:rPr>
              <a:t>Позиция поддержки — это  </a:t>
            </a:r>
            <a:r>
              <a:rPr lang="ru-RU" b="1" dirty="0" smtClean="0">
                <a:solidFill>
                  <a:srgbClr val="371AB4"/>
                </a:solidFill>
                <a:latin typeface="Comic Sans MS" pitchFamily="66" charset="0"/>
              </a:rPr>
              <a:t>восстановление взрослым человеческих  отношений с ребёнком.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371AB4"/>
                </a:solidFill>
                <a:latin typeface="Comic Sans MS" pitchFamily="66" charset="0"/>
              </a:rPr>
              <a:t> «Послание» поддержки выглядит  примерно так: «</a:t>
            </a:r>
            <a:r>
              <a:rPr lang="ru-RU" b="1" dirty="0" smtClean="0">
                <a:solidFill>
                  <a:srgbClr val="371AB4"/>
                </a:solidFill>
                <a:latin typeface="Comic Sans MS" pitchFamily="66" charset="0"/>
              </a:rPr>
              <a:t>Мне не надо от тебя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371AB4"/>
                </a:solidFill>
                <a:latin typeface="Comic Sans MS" pitchFamily="66" charset="0"/>
              </a:rPr>
              <a:t>больше того, что ты хочешь сам от себя. Но я рад выслушать тебя и помочь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371AB4"/>
                </a:solidFill>
                <a:latin typeface="Comic Sans MS" pitchFamily="66" charset="0"/>
              </a:rPr>
              <a:t>тебе самому понять, чего же ты хочешь»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371AB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4282" y="3571876"/>
            <a:ext cx="4000528" cy="283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DE791D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Лысенкова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E791D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Софья Николаевна</a:t>
            </a:r>
            <a:endParaRPr lang="ru-RU" sz="2400" b="1" dirty="0" smtClean="0"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(</a:t>
            </a:r>
            <a:r>
              <a:rPr lang="ru-RU" sz="2000" dirty="0" smtClean="0">
                <a:latin typeface="Comic Sans MS" pitchFamily="66" charset="0"/>
              </a:rPr>
              <a:t>24.02 1924— 6.12 2012)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педагог-новатор, нар. учитель СССР (1990). С 1946, по окончании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пед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. класса ср. школы в Москве, работала учителем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нач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.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85728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150" dirty="0" smtClean="0">
                <a:solidFill>
                  <a:srgbClr val="C00000"/>
                </a:solidFill>
              </a:rPr>
              <a:t>«Комментированное управление</a:t>
            </a:r>
            <a:r>
              <a:rPr lang="ru-RU" sz="2000" spc="-150" dirty="0" smtClean="0">
                <a:solidFill>
                  <a:srgbClr val="C00000"/>
                </a:solidFill>
              </a:rPr>
              <a:t>» заключается в том, что деятельностью класса на уроке руководит не только учитель, но и ученики, которые при выполнении заданий мыслят вслух и тем самым ведут за собой остальных, задавая уроку общий темп. </a:t>
            </a:r>
          </a:p>
          <a:p>
            <a:pPr algn="just"/>
            <a:r>
              <a:rPr lang="ru-RU" sz="2000" spc="-150" dirty="0" smtClean="0">
                <a:solidFill>
                  <a:srgbClr val="C00000"/>
                </a:solidFill>
              </a:rPr>
              <a:t>Система спец. тренировок обеспечивает прочное усвоение понятий, вырабатывает автоматизм умений и навыков, </a:t>
            </a:r>
          </a:p>
          <a:p>
            <a:pPr algn="just"/>
            <a:r>
              <a:rPr lang="ru-RU" sz="2000" spc="-150" dirty="0" smtClean="0">
                <a:solidFill>
                  <a:srgbClr val="C00000"/>
                </a:solidFill>
              </a:rPr>
              <a:t>Л. создаёт </a:t>
            </a:r>
            <a:r>
              <a:rPr lang="ru-RU" sz="2000" spc="-150" dirty="0" err="1" smtClean="0">
                <a:solidFill>
                  <a:srgbClr val="C00000"/>
                </a:solidFill>
              </a:rPr>
              <a:t>пед</a:t>
            </a:r>
            <a:r>
              <a:rPr lang="ru-RU" sz="2000" spc="-150" dirty="0" smtClean="0">
                <a:solidFill>
                  <a:srgbClr val="C00000"/>
                </a:solidFill>
              </a:rPr>
              <a:t>. ситуации, дающие ученику возможность </a:t>
            </a:r>
            <a:r>
              <a:rPr lang="ru-RU" sz="2000" b="1" spc="-150" dirty="0" smtClean="0">
                <a:solidFill>
                  <a:schemeClr val="accent6">
                    <a:lumMod val="50000"/>
                  </a:schemeClr>
                </a:solidFill>
              </a:rPr>
              <a:t>высказать своё мнение, принять участие в коллективном поиске ответа</a:t>
            </a:r>
            <a:r>
              <a:rPr lang="ru-RU" sz="2000" spc="-150" dirty="0" smtClean="0">
                <a:solidFill>
                  <a:srgbClr val="C00000"/>
                </a:solidFill>
              </a:rPr>
              <a:t>. </a:t>
            </a:r>
          </a:p>
          <a:p>
            <a:pPr algn="just"/>
            <a:r>
              <a:rPr lang="ru-RU" sz="2000" spc="-150" dirty="0" smtClean="0">
                <a:solidFill>
                  <a:srgbClr val="C00000"/>
                </a:solidFill>
              </a:rPr>
              <a:t>Главное место отводится </a:t>
            </a:r>
            <a:r>
              <a:rPr lang="ru-RU" sz="2000" b="1" spc="-150" dirty="0" smtClean="0">
                <a:solidFill>
                  <a:srgbClr val="C00000"/>
                </a:solidFill>
              </a:rPr>
              <a:t>творческой самостоятельности учащихся, логике, доказательности рассуждений,</a:t>
            </a:r>
            <a:r>
              <a:rPr lang="ru-RU" sz="2000" spc="-150" dirty="0" smtClean="0">
                <a:solidFill>
                  <a:srgbClr val="C00000"/>
                </a:solidFill>
              </a:rPr>
              <a:t> а также языку, терминологии предмета. Постепенно к 4-му </a:t>
            </a:r>
            <a:r>
              <a:rPr lang="ru-RU" sz="2000" spc="-150" dirty="0" err="1" smtClean="0">
                <a:solidFill>
                  <a:srgbClr val="C00000"/>
                </a:solidFill>
              </a:rPr>
              <a:t>кл</a:t>
            </a:r>
            <a:r>
              <a:rPr lang="ru-RU" sz="2000" spc="-150" dirty="0" smtClean="0">
                <a:solidFill>
                  <a:srgbClr val="C00000"/>
                </a:solidFill>
              </a:rPr>
              <a:t>. «комментированное управление» переходит в «доказательное комментирование».</a:t>
            </a:r>
            <a:endParaRPr lang="ru-RU" sz="2000" spc="-15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Хозяин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00050"/>
            <a:ext cx="3810000" cy="28575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Факторы,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активизирующие …..деятельность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учащихся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3460750" cy="501491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Личность </a:t>
            </a:r>
            <a:r>
              <a:rPr lang="ru-RU" sz="2400" dirty="0" smtClean="0">
                <a:latin typeface="Comic Sans MS" pitchFamily="66" charset="0"/>
              </a:rPr>
              <a:t>педагога.</a:t>
            </a:r>
            <a:endParaRPr lang="ru-RU" sz="24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Творческие ситуации.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Сам.  работа.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Эвристические методы обучения.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Общение с </a:t>
            </a:r>
            <a:r>
              <a:rPr lang="ru-RU" sz="2400" dirty="0" smtClean="0">
                <a:latin typeface="Comic Sans MS" pitchFamily="66" charset="0"/>
              </a:rPr>
              <a:t>педагогом.</a:t>
            </a:r>
            <a:endParaRPr lang="ru-RU" sz="24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Благоприятный климат в группе.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err="1" smtClean="0">
                <a:latin typeface="Comic Sans MS" pitchFamily="66" charset="0"/>
              </a:rPr>
              <a:t>Колл.формы</a:t>
            </a:r>
            <a:r>
              <a:rPr lang="ru-RU" sz="2400" dirty="0" smtClean="0">
                <a:latin typeface="Comic Sans MS" pitchFamily="66" charset="0"/>
              </a:rPr>
              <a:t> работы.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ru-RU" sz="2400" dirty="0" smtClean="0">
              <a:latin typeface="Comic Sans MS" pitchFamily="66" charset="0"/>
            </a:endParaRP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28775"/>
            <a:ext cx="3429000" cy="4114800"/>
          </a:xfrm>
        </p:spPr>
        <p:txBody>
          <a:bodyPr>
            <a:noAutofit/>
          </a:bodyPr>
          <a:lstStyle/>
          <a:p>
            <a:pPr marL="381000" indent="-381000" eaLnBrk="1" hangingPunct="1"/>
            <a:r>
              <a:rPr lang="ru-RU" sz="2400" dirty="0" smtClean="0">
                <a:latin typeface="Comic Sans MS" pitchFamily="66" charset="0"/>
              </a:rPr>
              <a:t>Общение с товарищами.</a:t>
            </a:r>
          </a:p>
          <a:p>
            <a:pPr marL="381000" indent="-381000" eaLnBrk="1" hangingPunct="1"/>
            <a:r>
              <a:rPr lang="ru-RU" sz="2400" dirty="0" smtClean="0">
                <a:latin typeface="Comic Sans MS" pitchFamily="66" charset="0"/>
              </a:rPr>
              <a:t>Типовые ситуации с элементами творчества.</a:t>
            </a:r>
          </a:p>
          <a:p>
            <a:pPr marL="381000" indent="-381000" eaLnBrk="1" hangingPunct="1"/>
            <a:r>
              <a:rPr lang="ru-RU" sz="2400" dirty="0" smtClean="0">
                <a:latin typeface="Comic Sans MS" pitchFamily="66" charset="0"/>
              </a:rPr>
              <a:t>Хорошо оборудованный кабинет.</a:t>
            </a:r>
          </a:p>
          <a:p>
            <a:pPr marL="381000" indent="-381000" eaLnBrk="1" hangingPunct="1"/>
            <a:r>
              <a:rPr lang="ru-RU" sz="2400" dirty="0" smtClean="0">
                <a:latin typeface="Comic Sans MS" pitchFamily="66" charset="0"/>
              </a:rPr>
              <a:t>Типовые ситуации.</a:t>
            </a:r>
          </a:p>
          <a:p>
            <a:pPr marL="381000" indent="-381000" eaLnBrk="1" hangingPunct="1"/>
            <a:r>
              <a:rPr lang="ru-RU" sz="2400" dirty="0" smtClean="0">
                <a:latin typeface="Comic Sans MS" pitchFamily="66" charset="0"/>
              </a:rPr>
              <a:t>Традиционные формы работы.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Flag of the Soviet Un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</p:spPr>
      </p:pic>
      <p:pic>
        <p:nvPicPr>
          <p:cNvPr id="81926" name="Picture 6" descr="Flag of Russ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81927" name="Picture 7" descr="Професс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</p:spPr>
      </p:pic>
      <p:pic>
        <p:nvPicPr>
          <p:cNvPr id="81928" name="Picture 8" descr="Орден «За заслуги перед Отечеством» IV степе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161925"/>
          </a:xfrm>
          <a:prstGeom prst="rect">
            <a:avLst/>
          </a:prstGeom>
          <a:noFill/>
        </p:spPr>
      </p:pic>
      <p:pic>
        <p:nvPicPr>
          <p:cNvPr id="81929" name="Picture 9" descr="Премия Ленинского комсомола — 19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1925" cy="390525"/>
          </a:xfrm>
          <a:prstGeom prst="rect">
            <a:avLst/>
          </a:prstGeom>
          <a:noFill/>
        </p:spPr>
      </p:pic>
      <p:pic>
        <p:nvPicPr>
          <p:cNvPr id="81930" name="Picture 10" descr="Народный учитель ССС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333375"/>
          </a:xfrm>
          <a:prstGeom prst="rect">
            <a:avLst/>
          </a:prstGeom>
          <a:noFill/>
        </p:spPr>
      </p:pic>
      <p:pic>
        <p:nvPicPr>
          <p:cNvPr id="81931" name="Picture 11" descr="Заслуженный учитель школы РСФС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0500" cy="342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285728"/>
            <a:ext cx="47149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800" b="1" dirty="0" smtClean="0">
                <a:latin typeface="Comic Sans MS" pitchFamily="66" charset="0"/>
              </a:rPr>
              <a:t>Владимир Абрамович </a:t>
            </a:r>
            <a:r>
              <a:rPr lang="ru-RU" sz="2800" b="1" dirty="0" err="1" smtClean="0">
                <a:latin typeface="Comic Sans MS" pitchFamily="66" charset="0"/>
              </a:rPr>
              <a:t>Караковский</a:t>
            </a:r>
            <a:endParaRPr lang="ru-RU" sz="2800" b="1" dirty="0" smtClean="0">
              <a:latin typeface="Comic Sans MS" pitchFamily="66" charset="0"/>
            </a:endParaRPr>
          </a:p>
          <a:p>
            <a:pPr algn="just" fontAlgn="t"/>
            <a:r>
              <a:rPr lang="ru-RU" sz="2800" dirty="0" smtClean="0">
                <a:latin typeface="Comic Sans MS" pitchFamily="66" charset="0"/>
                <a:ea typeface="Cambria Math" pitchFamily="18" charset="0"/>
              </a:rPr>
              <a:t>14.02 1932г.-3.03 2015г.</a:t>
            </a:r>
          </a:p>
          <a:p>
            <a:pPr algn="just" fontAlgn="t"/>
            <a:r>
              <a:rPr lang="ru-RU" sz="2800" dirty="0" smtClean="0">
                <a:latin typeface="Comic Sans MS" pitchFamily="66" charset="0"/>
                <a:ea typeface="Cambria Math" pitchFamily="18" charset="0"/>
              </a:rPr>
              <a:t>Доктор педагогических </a:t>
            </a:r>
            <a:r>
              <a:rPr lang="ru-RU" sz="2800" dirty="0" err="1" smtClean="0">
                <a:latin typeface="Comic Sans MS" pitchFamily="66" charset="0"/>
                <a:ea typeface="Cambria Math" pitchFamily="18" charset="0"/>
              </a:rPr>
              <a:t>наук,член-корреспондент</a:t>
            </a:r>
            <a:endParaRPr lang="ru-RU" sz="2800" dirty="0" smtClean="0">
              <a:latin typeface="Comic Sans MS" pitchFamily="66" charset="0"/>
              <a:ea typeface="Cambria Math" pitchFamily="18" charset="0"/>
            </a:endParaRPr>
          </a:p>
          <a:p>
            <a:pPr algn="just" fontAlgn="t"/>
            <a:r>
              <a:rPr lang="ru-RU" sz="2800" dirty="0" smtClean="0">
                <a:latin typeface="Comic Sans MS" pitchFamily="66" charset="0"/>
                <a:ea typeface="Cambria Math" pitchFamily="18" charset="0"/>
              </a:rPr>
              <a:t> РАО</a:t>
            </a:r>
          </a:p>
          <a:p>
            <a:pPr algn="just" fontAlgn="t"/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1481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ru-RU" sz="3200" i="1" dirty="0" smtClean="0">
                <a:latin typeface="Comic Sans MS" pitchFamily="66" charset="0"/>
              </a:rPr>
              <a:t>Из всех показателей оценки школы главным следует считать </a:t>
            </a:r>
            <a:r>
              <a:rPr lang="ru-RU" sz="3200" b="1" i="1" u="sng" dirty="0" smtClean="0">
                <a:latin typeface="Comic Sans MS" pitchFamily="66" charset="0"/>
              </a:rPr>
              <a:t>самочувствие </a:t>
            </a:r>
            <a:r>
              <a:rPr lang="ru-RU" sz="3200" i="1" dirty="0" smtClean="0">
                <a:latin typeface="Comic Sans MS" pitchFamily="66" charset="0"/>
              </a:rPr>
              <a:t>в ней человека. Школа хороша, если в ней </a:t>
            </a:r>
            <a:r>
              <a:rPr lang="ru-RU" sz="3200" b="1" i="1" dirty="0" smtClean="0">
                <a:latin typeface="Comic Sans MS" pitchFamily="66" charset="0"/>
              </a:rPr>
              <a:t>хорошо каждому ребенку и взрослому…</a:t>
            </a:r>
          </a:p>
        </p:txBody>
      </p:sp>
      <p:pic>
        <p:nvPicPr>
          <p:cNvPr id="13" name="Picture 4" descr="krakovsk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00042"/>
            <a:ext cx="307200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827088" y="1412875"/>
            <a:ext cx="7775575" cy="4103688"/>
          </a:xfrm>
          <a:prstGeom prst="wedgeRoundRectCallout">
            <a:avLst>
              <a:gd name="adj1" fmla="val -43856"/>
              <a:gd name="adj2" fmla="val 7634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hlink"/>
                </a:solidFill>
                <a:latin typeface="Comic Sans MS" pitchFamily="66" charset="0"/>
              </a:rPr>
              <a:t>Воспитательная система В. А. </a:t>
            </a:r>
            <a:r>
              <a:rPr lang="ru-RU" sz="2800" b="1" i="1" dirty="0" err="1" smtClean="0">
                <a:solidFill>
                  <a:schemeClr val="hlink"/>
                </a:solidFill>
                <a:latin typeface="Comic Sans MS" pitchFamily="66" charset="0"/>
              </a:rPr>
              <a:t>Караковского</a:t>
            </a:r>
            <a:endParaRPr lang="ru-RU" sz="2800" b="1" i="1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err="1" smtClean="0"/>
              <a:t>В.А.Караковский</a:t>
            </a:r>
            <a:r>
              <a:rPr lang="ru-RU" sz="2800" dirty="0" smtClean="0"/>
              <a:t> стал применять методику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коллективного творческого воспитания (коммунарскую методику).</a:t>
            </a:r>
            <a:r>
              <a:rPr lang="ru-RU" sz="2800" dirty="0" smtClean="0"/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/>
              <a:t>Воспитательная система, созданная в школе совместными усилиями педагогов, учащихся и их родителей, </a:t>
            </a:r>
            <a:r>
              <a:rPr lang="ru-RU" sz="2800" u="sng" dirty="0" smtClean="0"/>
              <a:t>ориентирована на ценности практического гуманизма</a:t>
            </a:r>
            <a:r>
              <a:rPr lang="ru-RU" sz="2800" dirty="0" smtClean="0"/>
              <a:t> и предоставляет уникальные возможности </a:t>
            </a:r>
            <a:r>
              <a:rPr lang="ru-RU" sz="2800" u="sng" dirty="0" smtClean="0"/>
              <a:t>для личностного роста и творческой самореализации детей и взрослых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97277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3500438"/>
            <a:ext cx="3587734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 rot="20858089">
            <a:off x="900828" y="226581"/>
            <a:ext cx="3362602" cy="56289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Школьный коллектив</a:t>
            </a:r>
          </a:p>
        </p:txBody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214282" y="928671"/>
            <a:ext cx="8605868" cy="566898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Comic Sans MS" pitchFamily="66" charset="0"/>
              </a:rPr>
              <a:t>Постоянная интеграция педагогических воздействий,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Comic Sans MS" pitchFamily="66" charset="0"/>
              </a:rPr>
              <a:t>высокий уровень неформальных межличностных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Comic Sans MS" pitchFamily="66" charset="0"/>
              </a:rPr>
              <a:t>отношений (от всех к каждому).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Гуманные отношения - это  основа воспитания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личности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2400" u="sng" dirty="0" smtClean="0">
                <a:latin typeface="Comic Sans MS" pitchFamily="66" charset="0"/>
              </a:rPr>
              <a:t>Большую роль играют</a:t>
            </a:r>
            <a:r>
              <a:rPr lang="ru-RU" sz="2400" dirty="0" smtClean="0">
                <a:latin typeface="Comic Sans MS" pitchFamily="66" charset="0"/>
              </a:rPr>
              <a:t>:</a:t>
            </a:r>
          </a:p>
          <a:p>
            <a:pPr algn="r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ситуация выбора,</a:t>
            </a:r>
          </a:p>
          <a:p>
            <a:pPr algn="r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достаточная степень свободы,</a:t>
            </a:r>
          </a:p>
          <a:p>
            <a:pPr algn="r">
              <a:lnSpc>
                <a:spcPct val="90000"/>
              </a:lnSpc>
            </a:pPr>
            <a:r>
              <a:rPr lang="ru-RU" sz="2400" b="1" dirty="0" err="1" smtClean="0">
                <a:latin typeface="Comic Sans MS" pitchFamily="66" charset="0"/>
              </a:rPr>
              <a:t>многовариативность</a:t>
            </a:r>
            <a:r>
              <a:rPr lang="ru-RU" sz="2400" b="1" dirty="0" smtClean="0">
                <a:latin typeface="Comic Sans MS" pitchFamily="66" charset="0"/>
              </a:rPr>
              <a:t> различных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Comic Sans MS" pitchFamily="66" charset="0"/>
              </a:rPr>
              <a:t>видов деятельности,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9852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4225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 rot="908720">
            <a:off x="5697778" y="588028"/>
            <a:ext cx="2968584" cy="80960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Самоуправление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58204" cy="497207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Comic Sans MS" pitchFamily="66" charset="0"/>
              </a:rPr>
              <a:t>Виды самоуправленческой деятельности: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участие в планировании, разработке, проведении и анализе ключевых дел школьного коллектива;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участие в работе педсовета;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работа в постоянных и временных органах самоуправления;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выполнение коллективных, групповых и индивидуальных поручений;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дежурство по школе, классу, </a:t>
            </a:r>
            <a:r>
              <a:rPr lang="ru-RU" sz="2400" dirty="0" err="1" smtClean="0">
                <a:latin typeface="Comic Sans MS" pitchFamily="66" charset="0"/>
              </a:rPr>
              <a:t>спецпосту</a:t>
            </a:r>
            <a:r>
              <a:rPr lang="ru-RU" sz="2400" dirty="0" smtClean="0">
                <a:latin typeface="Comic Sans MS" pitchFamily="66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деятельность советов классов;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деятельность дежурных командиров (ДК);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участие в работе лагерных сборов;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Comic Sans MS" pitchFamily="66" charset="0"/>
              </a:rPr>
              <a:t> работа </a:t>
            </a:r>
            <a:r>
              <a:rPr lang="ru-RU" sz="2400" dirty="0" err="1" smtClean="0">
                <a:latin typeface="Comic Sans MS" pitchFamily="66" charset="0"/>
              </a:rPr>
              <a:t>педклассов</a:t>
            </a:r>
            <a:r>
              <a:rPr lang="ru-RU" sz="2400" dirty="0" smtClean="0"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323850" y="2492375"/>
            <a:ext cx="7777163" cy="3384550"/>
          </a:xfrm>
          <a:prstGeom prst="cloudCallout">
            <a:avLst>
              <a:gd name="adj1" fmla="val -43917"/>
              <a:gd name="adj2" fmla="val 64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86800" cy="1143000"/>
          </a:xfrm>
        </p:spPr>
        <p:txBody>
          <a:bodyPr/>
          <a:lstStyle/>
          <a:p>
            <a:r>
              <a:rPr lang="ru-RU" sz="3200" b="1" i="1" smtClean="0">
                <a:solidFill>
                  <a:schemeClr val="hlink"/>
                </a:solidFill>
              </a:rPr>
              <a:t>Воспитательная система В. А. Караковского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8715436" cy="479902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1.Диалог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Comic Sans MS" pitchFamily="66" charset="0"/>
              </a:rPr>
              <a:t>2. Групповая дискуссия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3. Метод педагогической ситуации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4.Создание условий для самореализации личности</a:t>
            </a:r>
          </a:p>
        </p:txBody>
      </p:sp>
      <p:sp>
        <p:nvSpPr>
          <p:cNvPr id="5" name="Стрелка вниз 4"/>
          <p:cNvSpPr/>
          <p:nvPr/>
        </p:nvSpPr>
        <p:spPr>
          <a:xfrm rot="1923429">
            <a:off x="6937843" y="1339879"/>
            <a:ext cx="484632" cy="978408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286776" y="55007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429000"/>
            <a:ext cx="8393113" cy="3154363"/>
          </a:xfrm>
        </p:spPr>
        <p:txBody>
          <a:bodyPr>
            <a:normAutofit/>
          </a:bodyPr>
          <a:lstStyle/>
          <a:p>
            <a:pPr marL="447675" indent="-382588" algn="just" eaLnBrk="1" hangingPunct="1">
              <a:lnSpc>
                <a:spcPct val="80000"/>
              </a:lnSpc>
              <a:buNone/>
              <a:defRPr/>
            </a:pPr>
            <a:r>
              <a:rPr lang="ru-RU" sz="2600" dirty="0" smtClean="0">
                <a:latin typeface="Comic Sans MS" pitchFamily="66" charset="0"/>
              </a:rPr>
              <a:t>Экспериментально установленные факты: </a:t>
            </a:r>
          </a:p>
          <a:p>
            <a:pPr marL="447675" indent="-382588" algn="just"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Comic Sans MS" pitchFamily="66" charset="0"/>
              </a:rPr>
              <a:t>в памяти человека запечатлевается (при прочих равных условиях) до </a:t>
            </a:r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90% того, что он делает</a:t>
            </a:r>
            <a:r>
              <a:rPr lang="ru-RU" sz="2600" dirty="0" smtClean="0">
                <a:latin typeface="Comic Sans MS" pitchFamily="66" charset="0"/>
              </a:rPr>
              <a:t>, до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50% того, что он видит</a:t>
            </a:r>
            <a:r>
              <a:rPr lang="ru-RU" sz="2600" dirty="0" smtClean="0">
                <a:latin typeface="Comic Sans MS" pitchFamily="66" charset="0"/>
              </a:rPr>
              <a:t>,</a:t>
            </a:r>
          </a:p>
          <a:p>
            <a:pPr marL="447675" indent="-382588" algn="just"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Comic Sans MS" pitchFamily="66" charset="0"/>
              </a:rPr>
              <a:t> и только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10% того, что он слышит</a:t>
            </a:r>
            <a:r>
              <a:rPr lang="ru-RU" sz="2600" dirty="0" smtClean="0">
                <a:latin typeface="Comic Sans MS" pitchFamily="66" charset="0"/>
              </a:rPr>
              <a:t>. </a:t>
            </a:r>
            <a:r>
              <a:rPr lang="ru-RU" sz="2600" i="1" dirty="0" smtClean="0">
                <a:latin typeface="Comic Sans MS" pitchFamily="66" charset="0"/>
              </a:rPr>
              <a:t>Следовательно, да здравствует </a:t>
            </a:r>
            <a:r>
              <a:rPr lang="ru-RU" sz="2600" i="1" u="sng" dirty="0" smtClean="0">
                <a:latin typeface="Comic Sans MS" pitchFamily="66" charset="0"/>
              </a:rPr>
              <a:t>активное включение в соответствующее действие.</a:t>
            </a:r>
          </a:p>
        </p:txBody>
      </p:sp>
      <p:pic>
        <p:nvPicPr>
          <p:cNvPr id="19459" name="Рисунок 3" descr="ai_159_18_44_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93364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_7f0b1_479802f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544" y="4572008"/>
            <a:ext cx="3751835" cy="2285992"/>
          </a:xfrm>
          <a:prstGeom prst="flowChartPunchedCard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 rot="16641180">
            <a:off x="-733262" y="2366777"/>
            <a:ext cx="2606663" cy="81322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i="1" spc="600" dirty="0" smtClean="0">
                <a:solidFill>
                  <a:schemeClr val="accent6">
                    <a:lumMod val="50000"/>
                  </a:schemeClr>
                </a:solidFill>
              </a:rPr>
              <a:t>Санкции</a:t>
            </a:r>
          </a:p>
        </p:txBody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1214414" y="714357"/>
            <a:ext cx="7715304" cy="407196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Используется лишь </a:t>
            </a:r>
            <a:r>
              <a:rPr lang="ru-RU" sz="2800" u="sng" dirty="0" smtClean="0">
                <a:solidFill>
                  <a:schemeClr val="hlink"/>
                </a:solidFill>
              </a:rPr>
              <a:t>одно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наказание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hlink"/>
                </a:solidFill>
              </a:rPr>
              <a:t>как для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учителей, так и для учеников -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моральное,</a:t>
            </a:r>
          </a:p>
          <a:p>
            <a:pPr algn="just">
              <a:buFont typeface="Arial" charset="0"/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негласное осуждение. 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С человеком, допускающий в своем поведении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отклонение от ценностей школы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меньше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общаются</a:t>
            </a:r>
            <a:r>
              <a:rPr lang="ru-RU" sz="2800" dirty="0" smtClean="0">
                <a:solidFill>
                  <a:schemeClr val="hlink"/>
                </a:solidFill>
              </a:rPr>
              <a:t> эмоциональные лидеры коллектива,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на него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меньше обращают внимания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Социально-педагогическая деятельность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начинается с постановки цели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и задач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, которые необходимо решить специалисту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– сформировать у ребенка навыки общения, которые по какой-либо причине у него отсутствуют, </a:t>
            </a:r>
          </a:p>
          <a:p>
            <a:r>
              <a:rPr lang="ru-RU" dirty="0" smtClean="0">
                <a:latin typeface="Comic Sans MS" pitchFamily="66" charset="0"/>
              </a:rPr>
              <a:t>помочь ребенку адаптироваться в новой среде и др. 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Цель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определит содержание деятельности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методы ее реализации и формы организации,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которые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взаимосвязаны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между собой.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Основные компоненты</a:t>
            </a:r>
            <a:r>
              <a:rPr lang="ru-RU" b="1" i="1" dirty="0" smtClean="0">
                <a:solidFill>
                  <a:srgbClr val="C00000"/>
                </a:solidFill>
              </a:rPr>
              <a:t> деятельности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latin typeface="Comic Sans MS" pitchFamily="66" charset="0"/>
              </a:rPr>
              <a:t>целеполагание</a:t>
            </a:r>
            <a:r>
              <a:rPr lang="ru-RU" b="1" dirty="0">
                <a:latin typeface="Comic Sans MS" pitchFamily="66" charset="0"/>
              </a:rPr>
              <a:t>,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выбор 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способов действия и его инструментария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оценка результатов деятельности.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i="1" u="sng" dirty="0" smtClean="0">
                <a:latin typeface="Comic Sans MS" pitchFamily="66" charset="0"/>
              </a:rPr>
              <a:t>(</a:t>
            </a:r>
            <a:r>
              <a:rPr lang="ru-RU" b="1" i="1" u="sng" dirty="0">
                <a:latin typeface="Comic Sans MS" pitchFamily="66" charset="0"/>
              </a:rPr>
              <a:t>Ц. С.ФОСПД, МСПД, КР)</a:t>
            </a:r>
          </a:p>
          <a:p>
            <a:endParaRPr lang="ru-RU" dirty="0"/>
          </a:p>
        </p:txBody>
      </p:sp>
      <p:pic>
        <p:nvPicPr>
          <p:cNvPr id="5122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79375"/>
            <a:ext cx="1303316" cy="154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758238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С чего начинается решение проблемы???</a:t>
            </a:r>
            <a: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491566" cy="35798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542928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/>
          </p:cNvSpPr>
          <p:nvPr/>
        </p:nvSpPr>
        <p:spPr bwMode="auto">
          <a:xfrm>
            <a:off x="214313" y="142875"/>
            <a:ext cx="82867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 algn="ctr">
              <a:tabLst>
                <a:tab pos="914400" algn="l"/>
              </a:tabLst>
            </a:pPr>
            <a:r>
              <a:rPr lang="ru-RU" sz="2400" b="1" u="sng" dirty="0" smtClean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Педагог </a:t>
            </a:r>
            <a:r>
              <a:rPr lang="ru-RU" sz="2400" b="1" u="sng" dirty="0">
                <a:solidFill>
                  <a:srgbClr val="003300"/>
                </a:solidFill>
                <a:latin typeface="Comic Sans MS" pitchFamily="66" charset="0"/>
                <a:cs typeface="Times New Roman" pitchFamily="18" charset="0"/>
              </a:rPr>
              <a:t>должен выполнять ряд специфических ролей и функций:</a:t>
            </a:r>
          </a:p>
          <a:p>
            <a:pPr indent="571500" algn="just">
              <a:tabLst>
                <a:tab pos="914400" algn="l"/>
              </a:tabLst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Режиссёр-сценарист.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Он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пишет сценарий занятия, распределяет роли.… 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Педагог-режиссёр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не должен быть жёстким!</a:t>
            </a:r>
          </a:p>
          <a:p>
            <a:pPr indent="571500" algn="just">
              <a:tabLst>
                <a:tab pos="914400" algn="l"/>
              </a:tabLst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Педагог.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Учит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учащихся оценивать свои возможности. Формирует их сознание.</a:t>
            </a:r>
          </a:p>
          <a:p>
            <a:pPr indent="571500" algn="just">
              <a:tabLst>
                <a:tab pos="914400" algn="l"/>
              </a:tabLst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Психолог.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Опирается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на психологические особенности учащихся. Умеет сопереживать.</a:t>
            </a:r>
          </a:p>
          <a:p>
            <a:pPr indent="571500" algn="just">
              <a:tabLst>
                <a:tab pos="914400" algn="l"/>
              </a:tabLst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Терапевт.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Стремится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так организовать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взаимодействие,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чтобы учащиеся не переживали болезненных ситуаций.</a:t>
            </a:r>
          </a:p>
          <a:p>
            <a:pPr indent="571500" algn="just">
              <a:tabLst>
                <a:tab pos="914400" algn="l"/>
              </a:tabLst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Лидер.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Управляет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групповыми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процессами…..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6259" name="DownRibbonSharp"/>
          <p:cNvSpPr>
            <a:spLocks noEditPoints="1" noChangeArrowheads="1"/>
          </p:cNvSpPr>
          <p:nvPr/>
        </p:nvSpPr>
        <p:spPr bwMode="auto">
          <a:xfrm>
            <a:off x="3686175" y="5876925"/>
            <a:ext cx="2438400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Comic Sans MS" pitchFamily="66" charset="0"/>
              </a:rPr>
              <a:t>Диагностирование проблемы</a:t>
            </a:r>
            <a:r>
              <a:rPr lang="ru-RU" dirty="0" smtClean="0">
                <a:latin typeface="Comic Sans MS" pitchFamily="66" charset="0"/>
              </a:rPr>
              <a:t> включает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1.Обязательный этап сбора, анализа и систематизации информации, на основании которой может быть сделано то или иное заключение. </a:t>
            </a:r>
          </a:p>
          <a:p>
            <a:r>
              <a:rPr lang="ru-RU" b="1" dirty="0" smtClean="0">
                <a:latin typeface="Comic Sans MS" pitchFamily="66" charset="0"/>
              </a:rPr>
              <a:t>2</a:t>
            </a:r>
            <a:r>
              <a:rPr lang="ru-RU" dirty="0" smtClean="0">
                <a:latin typeface="Comic Sans MS" pitchFamily="66" charset="0"/>
              </a:rPr>
              <a:t>. Поиск путей решения этой проблемы.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 ЗАКЛЮЧЕНИИ: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оценить, насколько правильно решена проблема ребенка.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717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0965">
            <a:off x="0" y="3571876"/>
            <a:ext cx="9144000" cy="285752"/>
          </a:xfrm>
          <a:prstGeom prst="wave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4F2C90-9E46-4EE4-875C-3D63FF896022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58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1" lang="ru-RU" altLang="ru-RU" b="1" dirty="0">
              <a:solidFill>
                <a:srgbClr val="FF9999"/>
              </a:solidFill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5000"/>
              </a:spcBef>
            </a:pPr>
            <a:r>
              <a:rPr kumimoji="1" lang="ru-RU" altLang="ru-RU" sz="2800" dirty="0" smtClean="0">
                <a:latin typeface="Comic Sans MS" pitchFamily="66" charset="0"/>
              </a:rPr>
              <a:t>Когда </a:t>
            </a:r>
            <a:r>
              <a:rPr kumimoji="1" lang="ru-RU" altLang="ru-RU" sz="2800" dirty="0">
                <a:latin typeface="Comic Sans MS" pitchFamily="66" charset="0"/>
              </a:rPr>
              <a:t>требуется принять коллективное решение или сгенерировать новую идею в очень жесткие сроки, может использоваться </a:t>
            </a:r>
            <a:r>
              <a:rPr kumimoji="1" lang="ru-RU" altLang="ru-RU" sz="2800" dirty="0">
                <a:solidFill>
                  <a:srgbClr val="990033"/>
                </a:solidFill>
                <a:latin typeface="Comic Sans MS" pitchFamily="66" charset="0"/>
              </a:rPr>
              <a:t>«мозговой штурм".</a:t>
            </a:r>
            <a:r>
              <a:rPr kumimoji="1" lang="ru-RU" altLang="ru-RU" sz="2800" dirty="0">
                <a:latin typeface="Comic Sans MS" pitchFamily="66" charset="0"/>
              </a:rPr>
              <a:t> Оптимальная продолжительность 30 минут.</a:t>
            </a:r>
            <a:br>
              <a:rPr kumimoji="1" lang="ru-RU" altLang="ru-RU" sz="2800" dirty="0">
                <a:latin typeface="Comic Sans MS" pitchFamily="66" charset="0"/>
              </a:rPr>
            </a:br>
            <a:r>
              <a:rPr kumimoji="1" lang="ru-RU" altLang="ru-RU" sz="2800" dirty="0">
                <a:latin typeface="Comic Sans MS" pitchFamily="66" charset="0"/>
              </a:rPr>
              <a:t>   </a:t>
            </a:r>
            <a:r>
              <a:rPr kumimoji="1" lang="ru-RU" altLang="ru-RU" sz="2800" b="1" u="sng" dirty="0">
                <a:solidFill>
                  <a:srgbClr val="C00000"/>
                </a:solidFill>
                <a:latin typeface="Comic Sans MS" pitchFamily="66" charset="0"/>
              </a:rPr>
              <a:t>Основные этапы: 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kumimoji="1" lang="ru-RU" altLang="ru-RU" sz="2800" dirty="0">
                <a:latin typeface="Comic Sans MS" pitchFamily="66" charset="0"/>
              </a:rPr>
              <a:t>определение проблемы, </a:t>
            </a:r>
            <a:r>
              <a:rPr kumimoji="1" lang="ru-RU" altLang="ru-RU" sz="2800" b="1" dirty="0">
                <a:latin typeface="Comic Sans MS" pitchFamily="66" charset="0"/>
              </a:rPr>
              <a:t>выбор генераторов идей и экспертов,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kumimoji="1" lang="ru-RU" altLang="ru-RU" sz="2800" dirty="0">
                <a:latin typeface="Comic Sans MS" pitchFamily="66" charset="0"/>
              </a:rPr>
              <a:t>проведение обсуждения проблемы и запись выдвинутых идей,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kumimoji="1" lang="ru-RU" altLang="ru-RU" sz="2800" dirty="0">
                <a:latin typeface="Comic Sans MS" pitchFamily="66" charset="0"/>
              </a:rPr>
              <a:t>обсуждение идей и ранжирование их по степени важности,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kumimoji="1" lang="ru-RU" altLang="ru-RU" sz="2800" dirty="0">
                <a:latin typeface="Comic Sans MS" pitchFamily="66" charset="0"/>
              </a:rPr>
              <a:t>определение приоритетов и коллективный выбор наиболее ценной идеи.</a:t>
            </a:r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kumimoji="1" lang="ru-RU" altLang="ru-RU" sz="2800" dirty="0">
                <a:solidFill>
                  <a:srgbClr val="FFFF00"/>
                </a:solidFill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Brainstormin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18" y="0"/>
            <a:ext cx="6357982" cy="652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29961">
            <a:off x="664750" y="229786"/>
            <a:ext cx="2928958" cy="4429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Segoe Script" pitchFamily="34" charset="0"/>
                <a:cs typeface="Times New Roman" pitchFamily="18" charset="0"/>
              </a:rPr>
              <a:t>Мозговой штурм…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Метод </a:t>
            </a:r>
            <a:r>
              <a:rPr lang="ru-RU" altLang="ru-RU" dirty="0" err="1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синектики</a:t>
            </a:r>
            <a:r>
              <a:rPr lang="ru-RU" altLang="ru-RU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…</a:t>
            </a:r>
            <a:br>
              <a:rPr lang="ru-RU" altLang="ru-RU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Segoe Print" pitchFamily="2" charset="0"/>
                <a:cs typeface="Times New Roman" pitchFamily="18" charset="0"/>
              </a:rPr>
              <a:t>Метод номинальных групп</a:t>
            </a:r>
            <a:endParaRPr lang="ru-RU" altLang="ru-RU" sz="2800" dirty="0" smtClean="0">
              <a:solidFill>
                <a:srgbClr val="0070C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/>
          <a:lstStyle/>
          <a:p>
            <a:r>
              <a:rPr lang="ru-RU" altLang="ru-RU" b="1" i="1" u="sng" dirty="0" smtClean="0">
                <a:solidFill>
                  <a:srgbClr val="FF0000"/>
                </a:solidFill>
              </a:rPr>
              <a:t>Мозговой штурм</a:t>
            </a:r>
            <a:r>
              <a:rPr lang="ru-RU" altLang="ru-RU" dirty="0" smtClean="0"/>
              <a:t>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500174"/>
            <a:ext cx="8286808" cy="49292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b="1" dirty="0" smtClean="0">
                <a:solidFill>
                  <a:srgbClr val="006600"/>
                </a:solidFill>
                <a:latin typeface="Comic Sans MS" pitchFamily="66" charset="0"/>
              </a:rPr>
              <a:t>появился в Соединенных Штатах Америки в конце 30-х годов. </a:t>
            </a:r>
          </a:p>
          <a:p>
            <a:pPr algn="just">
              <a:lnSpc>
                <a:spcPct val="90000"/>
              </a:lnSpc>
            </a:pPr>
            <a:r>
              <a:rPr lang="ru-RU" altLang="ru-RU" b="1" dirty="0" smtClean="0">
                <a:solidFill>
                  <a:srgbClr val="000000"/>
                </a:solidFill>
                <a:latin typeface="Comic Sans MS" pitchFamily="66" charset="0"/>
              </a:rPr>
              <a:t>Стал известен широкому кругу специалистов с выходом в 1953 году. Книги </a:t>
            </a:r>
            <a:r>
              <a:rPr lang="ru-RU" altLang="ru-RU" sz="3600" b="1" dirty="0" smtClean="0">
                <a:solidFill>
                  <a:srgbClr val="FF0066"/>
                </a:solidFill>
                <a:latin typeface="Comic Sans MS" pitchFamily="66" charset="0"/>
              </a:rPr>
              <a:t>А. Осборна</a:t>
            </a:r>
          </a:p>
          <a:p>
            <a:pPr algn="just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Comic Sans MS" pitchFamily="66" charset="0"/>
              </a:rPr>
              <a:t>"Управляемое воображение: принципы и процедуры творческого</a:t>
            </a:r>
            <a:r>
              <a:rPr lang="ru-RU" alt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Comic Sans MS" pitchFamily="66" charset="0"/>
              </a:rPr>
              <a:t>мышления"</a:t>
            </a:r>
            <a:endParaRPr lang="ru-RU" altLang="ru-RU" sz="3600" b="1" u="sng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4436" name="Picture 4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331788"/>
            <a:ext cx="1485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C:\Users\Хозяин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05163"/>
            <a:ext cx="2286016" cy="3852837"/>
          </a:xfrm>
          <a:prstGeom prst="snip2Same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86500"/>
            <a:ext cx="8229600" cy="327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715375" cy="3571875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endParaRPr lang="ru-RU" dirty="0" smtClean="0"/>
          </a:p>
          <a:p>
            <a:pPr algn="just">
              <a:buFont typeface="Arial" charset="0"/>
              <a:buNone/>
              <a:defRPr/>
            </a:pPr>
            <a:r>
              <a:rPr lang="ru-RU" sz="8800" dirty="0" smtClean="0">
                <a:latin typeface="Comic Sans MS" pitchFamily="66" charset="0"/>
              </a:rPr>
              <a:t>Американский журналист, один из основателей</a:t>
            </a:r>
          </a:p>
          <a:p>
            <a:pPr algn="just">
              <a:buFont typeface="Arial" charset="0"/>
              <a:buNone/>
              <a:defRPr/>
            </a:pPr>
            <a:r>
              <a:rPr lang="ru-RU" sz="8800" dirty="0" smtClean="0">
                <a:latin typeface="Comic Sans MS" pitchFamily="66" charset="0"/>
              </a:rPr>
              <a:t>Известного рекламного агентства BBDO (</a:t>
            </a:r>
            <a:r>
              <a:rPr lang="ru-RU" sz="8800" dirty="0" err="1" smtClean="0">
                <a:latin typeface="Comic Sans MS" pitchFamily="66" charset="0"/>
              </a:rPr>
              <a:t>Batten</a:t>
            </a:r>
            <a:r>
              <a:rPr lang="ru-RU" sz="8800" dirty="0" smtClean="0">
                <a:latin typeface="Comic Sans MS" pitchFamily="66" charset="0"/>
              </a:rPr>
              <a:t>, </a:t>
            </a:r>
            <a:r>
              <a:rPr lang="ru-RU" sz="8800" dirty="0" err="1" smtClean="0">
                <a:latin typeface="Comic Sans MS" pitchFamily="66" charset="0"/>
              </a:rPr>
              <a:t>Barton</a:t>
            </a:r>
            <a:r>
              <a:rPr lang="ru-RU" sz="8800" dirty="0" smtClean="0">
                <a:latin typeface="Comic Sans MS" pitchFamily="66" charset="0"/>
              </a:rPr>
              <a:t>,</a:t>
            </a:r>
          </a:p>
          <a:p>
            <a:pPr algn="just">
              <a:buFont typeface="Arial" charset="0"/>
              <a:buNone/>
              <a:defRPr/>
            </a:pPr>
            <a:r>
              <a:rPr lang="ru-RU" sz="8800" dirty="0" err="1" smtClean="0">
                <a:latin typeface="Comic Sans MS" pitchFamily="66" charset="0"/>
              </a:rPr>
              <a:t>Durstine</a:t>
            </a:r>
            <a:r>
              <a:rPr lang="ru-RU" sz="8800" dirty="0" smtClean="0">
                <a:latin typeface="Comic Sans MS" pitchFamily="66" charset="0"/>
              </a:rPr>
              <a:t> &amp; </a:t>
            </a:r>
            <a:r>
              <a:rPr lang="ru-RU" sz="8800" dirty="0" err="1" smtClean="0">
                <a:latin typeface="Comic Sans MS" pitchFamily="66" charset="0"/>
              </a:rPr>
              <a:t>Osborn</a:t>
            </a:r>
            <a:r>
              <a:rPr lang="ru-RU" sz="8800" dirty="0" smtClean="0">
                <a:latin typeface="Comic Sans MS" pitchFamily="66" charset="0"/>
              </a:rPr>
              <a:t>).  В 1942 году он издал книгу, где</a:t>
            </a:r>
          </a:p>
          <a:p>
            <a:pPr algn="just">
              <a:buFont typeface="Arial" charset="0"/>
              <a:buNone/>
              <a:defRPr/>
            </a:pPr>
            <a:r>
              <a:rPr lang="ru-RU" sz="8800" dirty="0" smtClean="0">
                <a:latin typeface="Comic Sans MS" pitchFamily="66" charset="0"/>
              </a:rPr>
              <a:t>описал первый вариант мозгового штурма -</a:t>
            </a:r>
            <a:r>
              <a:rPr lang="ru-RU" sz="8800" dirty="0" err="1" smtClean="0">
                <a:latin typeface="Comic Sans MS" pitchFamily="66" charset="0"/>
              </a:rPr>
              <a:t>brainstorming</a:t>
            </a:r>
            <a:r>
              <a:rPr lang="ru-RU" sz="8800" dirty="0" smtClean="0">
                <a:latin typeface="Comic Sans MS" pitchFamily="66" charset="0"/>
              </a:rPr>
              <a:t>,</a:t>
            </a:r>
          </a:p>
          <a:p>
            <a:pPr algn="just">
              <a:buFont typeface="Arial" charset="0"/>
              <a:buNone/>
              <a:defRPr/>
            </a:pPr>
            <a:r>
              <a:rPr lang="ru-RU" sz="8800" dirty="0" smtClean="0">
                <a:latin typeface="Comic Sans MS" pitchFamily="66" charset="0"/>
              </a:rPr>
              <a:t>который использовался им и его сотрудниками в рекламном</a:t>
            </a:r>
          </a:p>
          <a:p>
            <a:pPr algn="just">
              <a:buFont typeface="Arial" charset="0"/>
              <a:buNone/>
              <a:defRPr/>
            </a:pPr>
            <a:r>
              <a:rPr lang="ru-RU" sz="8800" dirty="0" smtClean="0">
                <a:latin typeface="Comic Sans MS" pitchFamily="66" charset="0"/>
              </a:rPr>
              <a:t>агентстве ещё в конце 30-х годов XX века. </a:t>
            </a:r>
          </a:p>
          <a:p>
            <a:pPr algn="just">
              <a:buFont typeface="Arial" charset="0"/>
              <a:buNone/>
              <a:defRPr/>
            </a:pPr>
            <a:r>
              <a:rPr lang="ru-RU" sz="9600" dirty="0" smtClean="0">
                <a:solidFill>
                  <a:srgbClr val="C00000"/>
                </a:solidFill>
                <a:latin typeface="Comic Sans MS" pitchFamily="66" charset="0"/>
              </a:rPr>
              <a:t>«Количество, количество и ещё раз количество!</a:t>
            </a:r>
          </a:p>
          <a:p>
            <a:pPr algn="just">
              <a:buFont typeface="Arial" charset="0"/>
              <a:buNone/>
              <a:defRPr/>
            </a:pPr>
            <a:r>
              <a:rPr lang="ru-RU" sz="9600" dirty="0" smtClean="0">
                <a:solidFill>
                  <a:srgbClr val="C00000"/>
                </a:solidFill>
                <a:latin typeface="Comic Sans MS" pitchFamily="66" charset="0"/>
              </a:rPr>
              <a:t>Вот девиз дня…Чем больше попыток, тем больше</a:t>
            </a:r>
          </a:p>
          <a:p>
            <a:pPr algn="just">
              <a:buFont typeface="Arial" charset="0"/>
              <a:buNone/>
              <a:defRPr/>
            </a:pPr>
            <a:r>
              <a:rPr lang="ru-RU" sz="9600" dirty="0" smtClean="0">
                <a:solidFill>
                  <a:srgbClr val="C00000"/>
                </a:solidFill>
                <a:latin typeface="Comic Sans MS" pitchFamily="66" charset="0"/>
              </a:rPr>
              <a:t>вероятность попадания в цель».          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defRPr/>
            </a:pPr>
            <a:endParaRPr lang="ru-RU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297112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Метод синектики</a:t>
            </a: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 разработан в 50-70-х годах в США У.Гордоном - президентом </a:t>
            </a:r>
            <a:r>
              <a:rPr lang="ru-RU" sz="3600" dirty="0" err="1" smtClean="0">
                <a:latin typeface="Comic Sans MS" pitchFamily="66" charset="0"/>
                <a:cs typeface="Times New Roman" pitchFamily="18" charset="0"/>
              </a:rPr>
              <a:t>избретательской</a:t>
            </a: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 ассоциации в Кембридже и профессором Гарвардского университета.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63843" name="Содержимое 2"/>
          <p:cNvSpPr>
            <a:spLocks noGrp="1"/>
          </p:cNvSpPr>
          <p:nvPr>
            <p:ph idx="1"/>
          </p:nvPr>
        </p:nvSpPr>
        <p:spPr>
          <a:xfrm>
            <a:off x="500063" y="2571750"/>
            <a:ext cx="8215312" cy="3857625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Уильяма Гордона "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Развитие творческой способности».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alt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заимствован из греческого языка и означает </a:t>
            </a:r>
            <a:r>
              <a:rPr lang="ru-RU" altLang="ru-RU" u="sng" spc="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соединение разнородных элементов различного происхождения, их сращивание, сочетание, переплетение и </a:t>
            </a:r>
            <a:r>
              <a:rPr lang="ru-RU" altLang="ru-RU" u="sng" spc="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взаимоувязка</a:t>
            </a:r>
            <a:r>
              <a:rPr lang="ru-RU" altLang="ru-RU" i="1" spc="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pc="3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олния 3"/>
          <p:cNvSpPr/>
          <p:nvPr/>
        </p:nvSpPr>
        <p:spPr>
          <a:xfrm rot="4956459">
            <a:off x="5360288" y="775484"/>
            <a:ext cx="2852580" cy="3663959"/>
          </a:xfrm>
          <a:prstGeom prst="lightningBol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66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spc="600" dirty="0" smtClean="0">
                <a:solidFill>
                  <a:srgbClr val="C00000"/>
                </a:solidFill>
                <a:latin typeface="Comic Sans MS" pitchFamily="66" charset="0"/>
              </a:rPr>
              <a:t>СИНЕКТИКА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758138" cy="484030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При синектическом штурме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допустима критика,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которая позволяет развивать и видоизменять высказанные идеи.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штурм ведет постоянная группа. Её члены постепенно привыкают к совместной работе, перестают бояться критики, не обижаются, когда кто-то отвергает их предложения.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методе применены четыре вида </a:t>
            </a:r>
            <a:r>
              <a:rPr lang="ru-RU" sz="35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аналогий </a:t>
            </a:r>
            <a:r>
              <a:rPr lang="ru-RU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прямая, символическая, фантастическая, личная.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 rot="10301550">
            <a:off x="6704963" y="5490526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Метод номинальных групп</a:t>
            </a:r>
          </a:p>
        </p:txBody>
      </p:sp>
      <p:sp>
        <p:nvSpPr>
          <p:cNvPr id="275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3600" dirty="0" smtClean="0">
                <a:solidFill>
                  <a:srgbClr val="C00000"/>
                </a:solidFill>
                <a:latin typeface="Comic Sans MS" pitchFamily="66" charset="0"/>
              </a:rPr>
              <a:t>Метод был разработан </a:t>
            </a:r>
            <a:r>
              <a:rPr lang="ru-RU" altLang="ru-RU" sz="3600" b="1" u="sng" dirty="0" smtClean="0">
                <a:solidFill>
                  <a:srgbClr val="C00000"/>
                </a:solidFill>
                <a:latin typeface="Comic Sans MS" pitchFamily="66" charset="0"/>
              </a:rPr>
              <a:t>Андре Л. </a:t>
            </a:r>
            <a:r>
              <a:rPr lang="ru-RU" altLang="ru-RU" sz="3600" b="1" u="sng" dirty="0" err="1" smtClean="0">
                <a:solidFill>
                  <a:srgbClr val="C00000"/>
                </a:solidFill>
                <a:latin typeface="Comic Sans MS" pitchFamily="66" charset="0"/>
              </a:rPr>
              <a:t>Дельбеком</a:t>
            </a:r>
            <a:r>
              <a:rPr lang="ru-RU" altLang="ru-RU" sz="3600" b="1" u="sng" dirty="0" smtClean="0">
                <a:solidFill>
                  <a:srgbClr val="C00000"/>
                </a:solidFill>
                <a:latin typeface="Comic Sans MS" pitchFamily="66" charset="0"/>
              </a:rPr>
              <a:t> и Эндрю Ван де Веном </a:t>
            </a:r>
            <a:r>
              <a:rPr lang="ru-RU" altLang="ru-RU" sz="3600" dirty="0" smtClean="0">
                <a:solidFill>
                  <a:srgbClr val="C00000"/>
                </a:solidFill>
                <a:latin typeface="Comic Sans MS" pitchFamily="66" charset="0"/>
              </a:rPr>
              <a:t>в 1968г. на основе социально-психологических исследований совещаний по принятию решений и </a:t>
            </a:r>
            <a:r>
              <a:rPr lang="ru-RU" altLang="ru-RU" sz="3600" i="1" dirty="0" smtClean="0">
                <a:solidFill>
                  <a:srgbClr val="C00000"/>
                </a:solidFill>
                <a:latin typeface="Comic Sans MS" pitchFamily="66" charset="0"/>
              </a:rPr>
              <a:t>согласования групповых суждений</a:t>
            </a:r>
            <a:r>
              <a:rPr lang="ru-RU" altLang="ru-RU" i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/>
              <a:t>Метод номинальных групп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214422"/>
            <a:ext cx="8286808" cy="52149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</a:rPr>
              <a:t>Инструкция по заполнению бланка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Выберите из обозначенных решений этой проблемы шесть, которые на Ваш взгляд, наиболее приемлемы для решения выбранной Вами проблемы.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Из шести выбранных Вами решений выберите то, которое, на Ваш взгляд, наиболее удачное.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Запишите в бланке номер выбранного Вами решения напротив цифры «6» (вес решения).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Из оставшихся пяти решений выберите то, которое, на Ваш взгляд, наименее удачное.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Запишите в бланке номер выбранного Вами решения напротив цифры «1» (вес решения).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Из оставшихся четырёх решений выберите наиболее удачное и запишите его напротив цифры «5» (вес решения).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Из оставшихся трёх решений выберите то, которое, на Ваш взгляд, наименее удачное и запишите его напротив цифры «2» (вес решения)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latin typeface="Comic Sans MS" pitchFamily="66" charset="0"/>
              </a:rPr>
              <a:t>БЛАНК РАНЖИРОВАНИЯ проблем.</a:t>
            </a:r>
          </a:p>
        </p:txBody>
      </p:sp>
      <p:graphicFrame>
        <p:nvGraphicFramePr>
          <p:cNvPr id="142432" name="Group 96"/>
          <p:cNvGraphicFramePr>
            <a:graphicFrameLocks noGrp="1"/>
          </p:cNvGraphicFramePr>
          <p:nvPr>
            <p:ph type="tbl" idx="1"/>
          </p:nvPr>
        </p:nvGraphicFramePr>
        <p:xfrm>
          <a:off x="539750" y="1700213"/>
          <a:ext cx="8229600" cy="4795835"/>
        </p:xfrm>
        <a:graphic>
          <a:graphicData uri="http://schemas.openxmlformats.org/drawingml/2006/table">
            <a:tbl>
              <a:tblPr/>
              <a:tblGrid>
                <a:gridCol w="3749675"/>
                <a:gridCol w="4479925"/>
              </a:tblGrid>
              <a:tr h="10668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проблемы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Порядковый № проблемы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:\ANIMATED\J0309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7175"/>
            <a:ext cx="787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21028071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285860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Технологии с использованием </a:t>
            </a:r>
            <a:r>
              <a:rPr lang="ru-RU" sz="3200" u="sng" dirty="0" smtClean="0">
                <a:solidFill>
                  <a:srgbClr val="FF0000"/>
                </a:solidFill>
                <a:latin typeface="Comic Sans MS" pitchFamily="66" charset="0"/>
              </a:rPr>
              <a:t>активных методов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обучения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82588" algn="just">
              <a:defRPr/>
            </a:pPr>
            <a:r>
              <a:rPr lang="ru-RU" sz="2400" b="1" dirty="0" smtClean="0">
                <a:latin typeface="Comic Sans MS" pitchFamily="66" charset="0"/>
              </a:rPr>
              <a:t>Принудительная </a:t>
            </a:r>
            <a:r>
              <a:rPr lang="ru-RU" sz="2400" dirty="0" smtClean="0">
                <a:latin typeface="Comic Sans MS" pitchFamily="66" charset="0"/>
              </a:rPr>
              <a:t>активизация мышления,</a:t>
            </a:r>
          </a:p>
          <a:p>
            <a:pPr marL="447675" indent="-382588" algn="just">
              <a:defRPr/>
            </a:pPr>
            <a:r>
              <a:rPr lang="ru-RU" sz="2400" dirty="0" smtClean="0">
                <a:latin typeface="Comic Sans MS" pitchFamily="66" charset="0"/>
              </a:rPr>
              <a:t>когда обучаемый </a:t>
            </a:r>
            <a:r>
              <a:rPr lang="ru-RU" sz="2400" u="sng" dirty="0" smtClean="0">
                <a:latin typeface="Comic Sans MS" pitchFamily="66" charset="0"/>
              </a:rPr>
              <a:t>вынужден быть</a:t>
            </a:r>
          </a:p>
          <a:p>
            <a:pPr marL="447675" indent="-382588" algn="just">
              <a:defRPr/>
            </a:pPr>
            <a:r>
              <a:rPr lang="ru-RU" sz="2400" u="sng" dirty="0" smtClean="0">
                <a:latin typeface="Comic Sans MS" pitchFamily="66" charset="0"/>
              </a:rPr>
              <a:t>активным независимо от желания.</a:t>
            </a:r>
          </a:p>
          <a:p>
            <a:pPr marL="447675" indent="-382588" algn="just">
              <a:defRPr/>
            </a:pPr>
            <a:r>
              <a:rPr lang="ru-RU" sz="2400" b="1" dirty="0" smtClean="0">
                <a:latin typeface="Comic Sans MS" pitchFamily="66" charset="0"/>
              </a:rPr>
              <a:t>Вовлеченность обучаемых </a:t>
            </a:r>
          </a:p>
          <a:p>
            <a:pPr marL="447675" indent="-382588" algn="just">
              <a:defRPr/>
            </a:pPr>
            <a:r>
              <a:rPr lang="ru-RU" sz="2400" b="1" dirty="0" smtClean="0">
                <a:latin typeface="Comic Sans MS" pitchFamily="66" charset="0"/>
              </a:rPr>
              <a:t>в деятельность</a:t>
            </a:r>
            <a:r>
              <a:rPr lang="ru-RU" sz="2400" dirty="0" smtClean="0">
                <a:latin typeface="Comic Sans MS" pitchFamily="66" charset="0"/>
              </a:rPr>
              <a:t>– достаточно</a:t>
            </a:r>
          </a:p>
          <a:p>
            <a:pPr marL="447675" indent="-382588" algn="just">
              <a:defRPr/>
            </a:pPr>
            <a:r>
              <a:rPr lang="ru-RU" sz="2400" b="1" dirty="0" smtClean="0">
                <a:latin typeface="Comic Sans MS" pitchFamily="66" charset="0"/>
              </a:rPr>
              <a:t>длительное время</a:t>
            </a:r>
            <a:r>
              <a:rPr lang="ru-RU" sz="2400" dirty="0" smtClean="0">
                <a:latin typeface="Comic Sans MS" pitchFamily="66" charset="0"/>
              </a:rPr>
              <a:t>, поскольку их</a:t>
            </a:r>
          </a:p>
          <a:p>
            <a:pPr marL="447675" indent="-382588" algn="just">
              <a:defRPr/>
            </a:pPr>
            <a:r>
              <a:rPr lang="ru-RU" sz="2400" i="1" dirty="0" smtClean="0">
                <a:latin typeface="Comic Sans MS" pitchFamily="66" charset="0"/>
              </a:rPr>
              <a:t>активность должна быть не</a:t>
            </a:r>
          </a:p>
          <a:p>
            <a:pPr marL="447675" indent="-382588" algn="just">
              <a:defRPr/>
            </a:pPr>
            <a:r>
              <a:rPr lang="ru-RU" sz="2400" i="1" dirty="0" smtClean="0">
                <a:latin typeface="Comic Sans MS" pitchFamily="66" charset="0"/>
              </a:rPr>
              <a:t>кратковременной или эпизодической, а в</a:t>
            </a:r>
          </a:p>
          <a:p>
            <a:pPr marL="447675" indent="-382588" algn="just">
              <a:defRPr/>
            </a:pPr>
            <a:r>
              <a:rPr lang="ru-RU" sz="2400" i="1" dirty="0" smtClean="0">
                <a:latin typeface="Comic Sans MS" pitchFamily="66" charset="0"/>
              </a:rPr>
              <a:t>значительной степени </a:t>
            </a:r>
            <a:r>
              <a:rPr lang="ru-RU" sz="2400" b="1" i="1" dirty="0" smtClean="0">
                <a:latin typeface="Comic Sans MS" pitchFamily="66" charset="0"/>
              </a:rPr>
              <a:t>устойчивой</a:t>
            </a:r>
          </a:p>
          <a:p>
            <a:pPr marL="447675" indent="-382588" algn="just">
              <a:defRPr/>
            </a:pPr>
            <a:r>
              <a:rPr lang="ru-RU" sz="2400" b="1" i="1" dirty="0" smtClean="0">
                <a:latin typeface="Comic Sans MS" pitchFamily="66" charset="0"/>
              </a:rPr>
              <a:t>и длительной </a:t>
            </a:r>
            <a:r>
              <a:rPr lang="ru-RU" sz="2400" i="1" dirty="0" smtClean="0">
                <a:latin typeface="Comic Sans MS" pitchFamily="66" charset="0"/>
              </a:rPr>
              <a:t>(</a:t>
            </a:r>
            <a:r>
              <a:rPr lang="ru-RU" sz="2400" dirty="0" smtClean="0">
                <a:latin typeface="Comic Sans MS" pitchFamily="66" charset="0"/>
              </a:rPr>
              <a:t>т.е., например, в течение</a:t>
            </a:r>
          </a:p>
          <a:p>
            <a:pPr marL="447675" indent="-382588" algn="just">
              <a:defRPr/>
            </a:pPr>
            <a:r>
              <a:rPr lang="ru-RU" sz="2400" dirty="0" smtClean="0">
                <a:latin typeface="Comic Sans MS" pitchFamily="66" charset="0"/>
              </a:rPr>
              <a:t>всего занятия).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Технология «Обучение в сотрудничестве».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733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kumimoji="1" lang="ru-RU" altLang="ru-RU" sz="2800" dirty="0" smtClean="0">
                <a:solidFill>
                  <a:srgbClr val="990033"/>
                </a:solidFill>
                <a:latin typeface="Comic Sans MS" pitchFamily="66" charset="0"/>
              </a:rPr>
              <a:t>Обучение в сотрудничестве</a:t>
            </a:r>
            <a:r>
              <a:rPr kumimoji="1" lang="ru-RU" altLang="ru-RU" sz="2800" dirty="0" smtClean="0">
                <a:solidFill>
                  <a:srgbClr val="FF9999"/>
                </a:solidFill>
                <a:latin typeface="Comic Sans MS" pitchFamily="66" charset="0"/>
              </a:rPr>
              <a:t> </a:t>
            </a:r>
            <a:r>
              <a:rPr kumimoji="1" lang="ru-RU" altLang="ru-RU" sz="2800" dirty="0" smtClean="0">
                <a:latin typeface="Comic Sans MS" pitchFamily="66" charset="0"/>
              </a:rPr>
              <a:t>предполагает групповую совместную работу учащихся. Учащиеся осваивают ряд алгоритмов, приемов, технологий совместного принятия решений, выработки общей стратегии действий, которые успешно используют в дальнейшем в ходе дискуссий, проектов и т.д.</a:t>
            </a:r>
            <a:endParaRPr lang="ru-RU" sz="2800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ru-RU" sz="2800" dirty="0" smtClean="0">
                <a:latin typeface="Comic Sans MS" pitchFamily="66" charset="0"/>
              </a:rPr>
              <a:t>уделяется внимание достижению целей и успеху всей группы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 ходе самостоятельной работы над какой-либо темой или проблемой. </a:t>
            </a:r>
          </a:p>
          <a:p>
            <a:pPr algn="just">
              <a:defRPr/>
            </a:pPr>
            <a:r>
              <a:rPr lang="ru-RU" b="1" u="sng" dirty="0" smtClean="0">
                <a:latin typeface="Comic Sans MS" pitchFamily="66" charset="0"/>
              </a:rPr>
              <a:t>Важно,</a:t>
            </a:r>
            <a:r>
              <a:rPr lang="ru-RU" dirty="0" smtClean="0">
                <a:latin typeface="Comic Sans MS" pitchFamily="66" charset="0"/>
              </a:rPr>
              <a:t> чтобы каждый член команды овладел </a:t>
            </a:r>
            <a:r>
              <a:rPr lang="ru-RU" u="sng" dirty="0" smtClean="0">
                <a:latin typeface="Comic Sans MS" pitchFamily="66" charset="0"/>
              </a:rPr>
              <a:t>какими-либо знаниями, </a:t>
            </a:r>
            <a:r>
              <a:rPr lang="ru-RU" dirty="0" smtClean="0">
                <a:latin typeface="Comic Sans MS" pitchFamily="66" charset="0"/>
              </a:rPr>
              <a:t>умениями и навыками, и вся группа заинтересована в этом, поскольку </a:t>
            </a:r>
            <a:r>
              <a:rPr lang="ru-RU" u="sng" dirty="0" smtClean="0">
                <a:latin typeface="Comic Sans MS" pitchFamily="66" charset="0"/>
              </a:rPr>
              <a:t>от вклада каждого зависит успех всей команды.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9396" name="Picture 6" descr="image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281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843838" cy="1357312"/>
          </a:xfrm>
        </p:spPr>
        <p:txBody>
          <a:bodyPr/>
          <a:lstStyle/>
          <a:p>
            <a:r>
              <a:rPr lang="ru-RU" altLang="ru-RU" sz="2200" b="1" u="sng" smtClean="0">
                <a:latin typeface="Comic Sans MS" pitchFamily="66" charset="0"/>
                <a:cs typeface="Times New Roman" pitchFamily="18" charset="0"/>
              </a:rPr>
              <a:t>Эта технология сводится к трём основным принципам: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4292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1.Награду команда получает </a:t>
            </a:r>
            <a:r>
              <a:rPr lang="ru-RU" sz="2400" u="sng" dirty="0" smtClean="0">
                <a:latin typeface="Comic Sans MS" pitchFamily="66" charset="0"/>
                <a:cs typeface="Times New Roman" pitchFamily="18" charset="0"/>
              </a:rPr>
              <a:t>одну на всех : баллы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 сертификат, значки отличия, похвала и др. </a:t>
            </a:r>
          </a:p>
          <a:p>
            <a:pPr algn="just">
              <a:defRPr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2. </a:t>
            </a:r>
            <a:r>
              <a:rPr lang="ru-RU" sz="2400" b="1" u="sng" dirty="0" smtClean="0">
                <a:latin typeface="Comic Sans MS" pitchFamily="66" charset="0"/>
                <a:cs typeface="Times New Roman" pitchFamily="18" charset="0"/>
              </a:rPr>
              <a:t>Индивидуальная ответственность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каждого за свои собственные успехи и успехи членов команды. Это </a:t>
            </a:r>
            <a:r>
              <a:rPr lang="ru-RU" sz="2400" u="sng" dirty="0" smtClean="0">
                <a:latin typeface="Comic Sans MS" pitchFamily="66" charset="0"/>
                <a:cs typeface="Times New Roman" pitchFamily="18" charset="0"/>
              </a:rPr>
              <a:t>стимулирует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участников </a:t>
            </a:r>
            <a:r>
              <a:rPr lang="ru-RU" sz="2400" u="sng" dirty="0" smtClean="0">
                <a:latin typeface="Comic Sans MS" pitchFamily="66" charset="0"/>
                <a:cs typeface="Times New Roman" pitchFamily="18" charset="0"/>
              </a:rPr>
              <a:t>следить за успехами друг друга,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приходить на помощь друг другу. 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Равные возможности для достижения успеха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(каждый приносит очки команде, зарабатывая их путём улучшения предыдущих результатов). Сравнение результатов происходит со своими собственными результатами. Это стимулирует к занятиям. </a:t>
            </a:r>
            <a:endParaRPr lang="ru-RU" sz="24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0420" name="Picture 6" descr="imag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500688"/>
            <a:ext cx="2714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785794"/>
            <a:ext cx="8229600" cy="4911744"/>
          </a:xfrm>
        </p:spPr>
        <p:txBody>
          <a:bodyPr/>
          <a:lstStyle/>
          <a:p>
            <a:pPr marL="447675" indent="-382588" algn="just"/>
            <a:endParaRPr lang="ru-RU" altLang="ru-RU" dirty="0" smtClean="0">
              <a:latin typeface="Comic Sans MS" pitchFamily="66" charset="0"/>
            </a:endParaRPr>
          </a:p>
          <a:p>
            <a:pPr marL="447675" indent="-382588" algn="just"/>
            <a:r>
              <a:rPr lang="ru-RU" altLang="ru-RU" dirty="0" smtClean="0">
                <a:latin typeface="Comic Sans MS" pitchFamily="66" charset="0"/>
              </a:rPr>
              <a:t>Самостоятельная </a:t>
            </a:r>
            <a:r>
              <a:rPr lang="ru-RU" altLang="ru-RU" u="sng" dirty="0" smtClean="0">
                <a:latin typeface="Comic Sans MS" pitchFamily="66" charset="0"/>
              </a:rPr>
              <a:t>творческая выработка решений,</a:t>
            </a:r>
            <a:r>
              <a:rPr lang="ru-RU" altLang="ru-RU" dirty="0" smtClean="0">
                <a:latin typeface="Comic Sans MS" pitchFamily="66" charset="0"/>
              </a:rPr>
              <a:t> повышает степень мотивации и эмоциональность обучаемых.</a:t>
            </a:r>
          </a:p>
          <a:p>
            <a:pPr marL="447675" indent="-382588" algn="ctr">
              <a:buNone/>
            </a:pPr>
            <a:r>
              <a:rPr lang="ru-RU" altLang="ru-RU" sz="4400" spc="-3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r>
              <a:rPr lang="ru-RU" altLang="ru-RU" spc="-3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altLang="ru-RU" sz="4800" spc="-300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r>
              <a:rPr lang="ru-RU" altLang="ru-RU" sz="6000" spc="-300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</a:p>
          <a:p>
            <a:pPr marL="447675" indent="-382588" algn="just">
              <a:buNone/>
            </a:pP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КОГДА возможно постоянное </a:t>
            </a:r>
            <a:r>
              <a:rPr lang="ru-RU" altLang="ru-RU" u="sng" dirty="0" smtClean="0">
                <a:solidFill>
                  <a:srgbClr val="7030A0"/>
                </a:solidFill>
                <a:latin typeface="Comic Sans MS" pitchFamily="66" charset="0"/>
              </a:rPr>
              <a:t>взаимодействие обучаемых и педагогов </a:t>
            </a: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посредством прямых и обратных связей????</a:t>
            </a:r>
          </a:p>
          <a:p>
            <a:pPr marL="447675" indent="-382588"/>
            <a:endParaRPr lang="ru-RU" alt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 rot="774370">
            <a:off x="7176977" y="5679475"/>
            <a:ext cx="1655615" cy="484632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80633">
            <a:off x="-52202" y="340931"/>
            <a:ext cx="8229600" cy="990600"/>
          </a:xfrm>
        </p:spPr>
        <p:txBody>
          <a:bodyPr>
            <a:noAutofit/>
          </a:bodyPr>
          <a:lstStyle/>
          <a:p>
            <a:r>
              <a:rPr lang="ru-RU" altLang="ru-RU" sz="4400" dirty="0" err="1" smtClean="0">
                <a:solidFill>
                  <a:srgbClr val="C00000"/>
                </a:solidFill>
                <a:latin typeface="Comic Sans MS" pitchFamily="66" charset="0"/>
              </a:rPr>
              <a:t>Менторинг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537804">
            <a:off x="2388904" y="2426597"/>
            <a:ext cx="6437894" cy="2583984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714752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dirty="0" err="1" smtClean="0">
                <a:solidFill>
                  <a:srgbClr val="00B050"/>
                </a:solidFill>
                <a:latin typeface="Segoe Print" pitchFamily="2" charset="0"/>
              </a:rPr>
              <a:t>Коучинг</a:t>
            </a:r>
            <a:endParaRPr lang="ru-RU" sz="48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5" name="Picture 9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71942"/>
            <a:ext cx="11001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25061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2" descr="C:\Users\user\AppData\Local\Microsoft\Windows\Temporary Internet Files\Content.IE5\Z50MO7UI\MP900448599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93774">
            <a:off x="7934316" y="5239016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Коучинг</a:t>
            </a:r>
            <a:endParaRPr lang="ru-RU" alt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964613" cy="4670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П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омощь учащемуся в том, чтобы он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самостоятельно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нашел решение той или иной реальной проблемы</a:t>
            </a:r>
            <a:endParaRPr lang="ru-RU" altLang="ru-RU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П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омочь "открыть свою технику" или, как говорят, «поймать свою игру»</a:t>
            </a:r>
            <a:endParaRPr lang="ru-RU" altLang="ru-RU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</a:t>
            </a:r>
            <a:r>
              <a:rPr lang="ru-RU" alt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озможность научить другого </a:t>
            </a:r>
            <a:r>
              <a:rPr lang="ru-RU" altLang="ru-RU" sz="2800" b="1" u="sng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большему</a:t>
            </a:r>
            <a:r>
              <a:rPr lang="ru-RU" altLang="ru-RU" sz="28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, чем знаешь и умеешь сам</a:t>
            </a:r>
            <a:endParaRPr lang="ru-RU" alt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С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тимулирует к более глубокому </a:t>
            </a:r>
            <a:r>
              <a:rPr lang="ru-RU" altLang="ru-RU" sz="2800" b="1" u="sng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осознанию своих целей, ресурсов и ограничений</a:t>
            </a:r>
            <a:endParaRPr lang="ru-RU" altLang="ru-RU" sz="2800" u="sng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B050"/>
                </a:solidFill>
                <a:latin typeface="Comic Sans MS" pitchFamily="66" charset="0"/>
                <a:cs typeface="Tahoma" pitchFamily="34" charset="0"/>
              </a:rPr>
              <a:t>«</a:t>
            </a:r>
            <a:r>
              <a:rPr lang="ru-RU" alt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П</a:t>
            </a:r>
            <a:r>
              <a:rPr lang="ru-RU" altLang="ru-RU" sz="2800" b="1" dirty="0" smtClean="0">
                <a:solidFill>
                  <a:srgbClr val="00B050"/>
                </a:solidFill>
                <a:latin typeface="Comic Sans MS" pitchFamily="66" charset="0"/>
                <a:cs typeface="Tahoma" pitchFamily="34" charset="0"/>
              </a:rPr>
              <a:t>ро будущее действие", а не "про прошлые ошибки", хотя для этих целей прошлый опыт может быть объектом обсуждения и исследования</a:t>
            </a:r>
            <a:endParaRPr lang="ru-RU" altLang="ru-RU" sz="28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15262" cy="731837"/>
          </a:xfrm>
        </p:spPr>
        <p:txBody>
          <a:bodyPr/>
          <a:lstStyle/>
          <a:p>
            <a:pPr eaLnBrk="1" hangingPunct="1"/>
            <a:r>
              <a:rPr lang="ru-RU" altLang="ru-RU" dirty="0" err="1" smtClean="0">
                <a:solidFill>
                  <a:srgbClr val="C00000"/>
                </a:solidFill>
                <a:latin typeface="Comic Sans MS" pitchFamily="66" charset="0"/>
              </a:rPr>
              <a:t>Менторинг</a:t>
            </a:r>
            <a:r>
              <a:rPr lang="ru-RU" altLang="ru-RU" dirty="0" smtClean="0">
                <a:solidFill>
                  <a:srgbClr val="C00000"/>
                </a:solidFill>
                <a:latin typeface="Comic Sans MS" pitchFamily="66" charset="0"/>
              </a:rPr>
              <a:t> -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824412"/>
          </a:xfrm>
        </p:spPr>
        <p:txBody>
          <a:bodyPr/>
          <a:lstStyle/>
          <a:p>
            <a:pPr algn="just" eaLnBrk="1" hangingPunct="1">
              <a:buClr>
                <a:srgbClr val="000000"/>
              </a:buClr>
            </a:pPr>
            <a:r>
              <a:rPr lang="ru-RU" altLang="ru-RU" sz="2800" dirty="0" smtClean="0"/>
              <a:t>один из методов обучения и развития персонала, при котором более опытный сотрудник (ментор) делится имеющимися знаниями со своими протеже на протяжении определенного времени.</a:t>
            </a:r>
          </a:p>
          <a:p>
            <a:pPr algn="just" eaLnBrk="1" hangingPunct="1">
              <a:buClr>
                <a:srgbClr val="000000"/>
              </a:buClr>
            </a:pPr>
            <a:r>
              <a:rPr lang="ru-RU" altLang="ru-RU" sz="2800" dirty="0" smtClean="0"/>
              <a:t>В России известен как наставничество.</a:t>
            </a:r>
          </a:p>
          <a:p>
            <a:pPr algn="just" eaLnBrk="1" hangingPunct="1">
              <a:buClr>
                <a:srgbClr val="000000"/>
              </a:buClr>
            </a:pPr>
            <a:r>
              <a:rPr lang="ru-RU" altLang="ru-RU" sz="2800" dirty="0" smtClean="0"/>
              <a:t>Для многих людей «неофициальный» </a:t>
            </a:r>
            <a:r>
              <a:rPr lang="ru-RU" altLang="ru-RU" sz="2800" dirty="0" err="1" smtClean="0"/>
              <a:t>менторинг</a:t>
            </a:r>
            <a:r>
              <a:rPr lang="ru-RU" altLang="ru-RU" sz="2800" dirty="0" smtClean="0"/>
              <a:t> является частью повседневной жизни — им становится </a:t>
            </a:r>
            <a:r>
              <a:rPr lang="ru-RU" altLang="ru-RU" sz="2800" u="sng" dirty="0" smtClean="0"/>
              <a:t>содействие педагогов, друзей, родственников, знакомых и незнакомцев</a:t>
            </a:r>
            <a:r>
              <a:rPr lang="ru-RU" altLang="ru-RU" u="sng" dirty="0" smtClean="0"/>
              <a:t>.</a:t>
            </a:r>
          </a:p>
        </p:txBody>
      </p:sp>
      <p:sp>
        <p:nvSpPr>
          <p:cNvPr id="4" name="Двойные фигурные скобки 3"/>
          <p:cNvSpPr/>
          <p:nvPr/>
        </p:nvSpPr>
        <p:spPr>
          <a:xfrm>
            <a:off x="6572264" y="5286388"/>
            <a:ext cx="1069975" cy="9144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80901" name="Picture 3" descr="C:\Program Files (x86)\Microsoft Office\MEDIA\OFFICE12\Lines\BD2139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90805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latin typeface="Comic Sans MS" pitchFamily="66" charset="0"/>
              </a:rPr>
              <a:t>Этапы коучинга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812212" cy="488315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Установление взаимоотношений </a:t>
            </a:r>
            <a:r>
              <a:rPr lang="ru-RU" sz="2400" b="1" dirty="0" err="1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коучинга</a:t>
            </a: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, заключение "контракта на </a:t>
            </a:r>
            <a:r>
              <a:rPr lang="ru-RU" sz="2400" b="1" dirty="0" err="1" smtClean="0">
                <a:solidFill>
                  <a:srgbClr val="00B050"/>
                </a:solidFill>
                <a:latin typeface="Comic Sans MS" pitchFamily="66" charset="0"/>
                <a:cs typeface="Tahoma" pitchFamily="34" charset="0"/>
              </a:rPr>
              <a:t>содостижение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cs typeface="Tahoma" pitchFamily="34" charset="0"/>
              </a:rPr>
              <a:t>"</a:t>
            </a: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 конкретной цели. 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u="sng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Согласование правил работы: </a:t>
            </a:r>
            <a:endParaRPr lang="ru-RU" sz="2400" u="sng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  </a:t>
            </a: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ребёнок: высказывает просьбу помочь; </a:t>
            </a:r>
            <a:endParaRPr lang="ru-RU" sz="2400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 (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коуч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): объясняет правила игры и помогает сформулировать ожидания в целом.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 2.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Определение задач для конкретной встречи: </a:t>
            </a:r>
            <a:endParaRPr lang="ru-RU" sz="24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 : детализирует задачу на конкретную встречу совместно с ребёнком; 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ребёнок:</a:t>
            </a: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уточняет свои ожидания от конкретной встречи.</a:t>
            </a:r>
            <a:br>
              <a:rPr lang="ru-RU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Этапы коучинга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3. </a:t>
            </a:r>
            <a:r>
              <a:rPr lang="ru-RU" altLang="ru-RU" sz="2000" b="1" u="sng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Исследование текущей ситуации (проблемы):</a:t>
            </a:r>
            <a:endParaRPr lang="ru-RU" altLang="ru-RU" sz="2000" u="sng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педагог: старается понять текущую ситуацию (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проблему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) и отношение к ней ребёнка и помочь в том же самому ребёнку, задавая вопросы и активно слушая; </a:t>
            </a:r>
            <a:endParaRPr lang="ru-RU" altLang="ru-RU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ребёнок: исследует ситуацию и свое отношение к ней совместно с педагогом.</a:t>
            </a:r>
            <a:endParaRPr lang="ru-RU" altLang="ru-RU" sz="2000" b="1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4</a:t>
            </a: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. </a:t>
            </a:r>
            <a:r>
              <a:rPr lang="ru-RU" altLang="ru-RU" sz="2000" b="1" u="sng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Определение внутренних и внешних препятствий на пути к результату:</a:t>
            </a:r>
            <a:endParaRPr lang="ru-RU" altLang="ru-RU" sz="2000" u="sng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педагог: старается понять, что мешает ребёнку в достижении цели, и помочь ему в осознании и исследовании препятствий; </a:t>
            </a:r>
            <a:endParaRPr lang="ru-RU" altLang="ru-RU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·  ребёнок: исследует свои внутренние и внешние препятствия…</a:t>
            </a:r>
            <a:r>
              <a:rPr lang="ru-RU" altLang="ru-RU" sz="20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471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Этапы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коучинга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01087" cy="5553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1800" b="1" dirty="0" smtClean="0">
                <a:solidFill>
                  <a:srgbClr val="333333"/>
                </a:solidFill>
                <a:latin typeface="Verdana" pitchFamily="34" charset="0"/>
              </a:rPr>
              <a:t>5</a:t>
            </a:r>
            <a:r>
              <a:rPr lang="ru-RU" altLang="ru-RU" sz="1800" b="1" dirty="0" smtClean="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.</a:t>
            </a:r>
            <a:r>
              <a:rPr lang="ru-RU" altLang="ru-RU" sz="2800" b="1" dirty="0" smtClean="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 </a:t>
            </a:r>
            <a:r>
              <a:rPr lang="ru-RU" altLang="ru-RU" sz="2000" b="1" u="sng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Выработка и анализ возможностей для преодоления препятствий:</a:t>
            </a:r>
            <a:endParaRPr lang="ru-RU" altLang="ru-RU" sz="2000" b="1" u="sng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педагог: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 задает вопросы и использует другие методы, провоцирующие ребёнка к поиску решений и преодолению ограничений; </a:t>
            </a:r>
            <a:endParaRPr lang="ru-RU" altLang="ru-RU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ребёнок: исследует возможности для преодоления препятствий.</a:t>
            </a:r>
            <a:endParaRPr lang="ru-RU" altLang="ru-RU" sz="2000" b="1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6</a:t>
            </a:r>
            <a:r>
              <a:rPr lang="ru-RU" altLang="ru-RU" sz="2000" b="1" u="sng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. Выбор конкретного варианта действий и составление плана</a:t>
            </a:r>
            <a:r>
              <a:rPr lang="ru-RU" altLang="ru-RU" sz="2000" b="1" u="sng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:</a:t>
            </a:r>
            <a:endParaRPr lang="ru-RU" altLang="ru-RU" sz="2000" u="sng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 педагог 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: помогает ребёнку в анализе возможностей; </a:t>
            </a:r>
            <a:endParaRPr lang="ru-RU" altLang="ru-RU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 </a:t>
            </a: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ребёнок: анализирует возможности, выбирает конкретный вариант и составляет план действий.</a:t>
            </a:r>
            <a:endParaRPr lang="ru-RU" altLang="ru-RU" sz="2000" b="1" dirty="0" smtClean="0">
              <a:solidFill>
                <a:srgbClr val="333333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7</a:t>
            </a:r>
            <a:r>
              <a:rPr lang="ru-RU" altLang="ru-RU" sz="2000" b="1" u="sng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. </a:t>
            </a:r>
            <a:r>
              <a:rPr lang="ru-RU" sz="2000" b="1" u="sng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Педагог</a:t>
            </a:r>
            <a:r>
              <a:rPr lang="ru-RU" altLang="ru-RU" sz="2000" b="1" u="sng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 и Ребёнок договариваются о том, что конкретно должно быть сделано к следующей встрече </a:t>
            </a: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  <a:cs typeface="Tahoma" pitchFamily="34" charset="0"/>
              </a:rPr>
              <a:t>(определенному сроку): </a:t>
            </a:r>
            <a:endParaRPr lang="ru-RU" altLang="ru-RU" sz="2000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·  </a:t>
            </a: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следующий </a:t>
            </a:r>
            <a:r>
              <a:rPr lang="ru-RU" altLang="ru-RU" sz="2000" b="1" dirty="0" err="1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коучинг</a:t>
            </a:r>
            <a:r>
              <a:rPr lang="ru-RU" altLang="ru-RU" sz="2000" b="1" dirty="0" smtClean="0">
                <a:solidFill>
                  <a:srgbClr val="333333"/>
                </a:solidFill>
                <a:latin typeface="Comic Sans MS" pitchFamily="66" charset="0"/>
                <a:cs typeface="Tahoma" pitchFamily="34" charset="0"/>
              </a:rPr>
              <a:t> всегда начинается с обзора - "что сделано, что удалось и что можно было сделать лучше".</a:t>
            </a:r>
            <a:endParaRPr lang="ru-RU" altLang="ru-RU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3701AF-ABDC-494E-8B64-7F98EF983E90}" type="datetime1">
              <a:rPr lang="ru-RU" altLang="ru-RU" smtClean="0">
                <a:solidFill>
                  <a:schemeClr val="tx1"/>
                </a:solidFill>
                <a:cs typeface="Arial" pitchFamily="34" charset="0"/>
              </a:rPr>
              <a:pPr/>
              <a:t>30.09.2016</a:t>
            </a:fld>
            <a:endParaRPr lang="ru-RU" altLang="ru-RU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7950" y="274638"/>
            <a:ext cx="8642350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altLang="ru-RU" sz="2800" b="1" i="1" dirty="0">
                <a:solidFill>
                  <a:srgbClr val="FFFFCC"/>
                </a:solidFill>
                <a:latin typeface="Arial" pitchFamily="34" charset="0"/>
              </a:rPr>
              <a:t>    </a:t>
            </a:r>
            <a:r>
              <a:rPr kumimoji="1" lang="ru-RU" altLang="ru-RU" sz="2800" b="1" i="1" dirty="0">
                <a:solidFill>
                  <a:srgbClr val="990033"/>
                </a:solidFill>
                <a:latin typeface="Comic Sans MS" pitchFamily="66" charset="0"/>
              </a:rPr>
              <a:t>ТЕХНОЛОГИЧЕСКИЕ ИДЕИ ОБРАЗОВАНИЯ</a:t>
            </a:r>
            <a:r>
              <a:rPr kumimoji="1" lang="ru-RU" altLang="ru-RU" sz="2800" i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  <a:p>
            <a:endParaRPr kumimoji="1" lang="ru-RU" altLang="ru-RU" sz="3200" b="1" dirty="0">
              <a:solidFill>
                <a:srgbClr val="00FF00"/>
              </a:solidFill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kumimoji="1" lang="ru-RU" altLang="ru-RU" sz="3200" b="1" dirty="0">
                <a:latin typeface="Comic Sans MS" pitchFamily="66" charset="0"/>
              </a:rPr>
              <a:t>     </a:t>
            </a:r>
            <a:r>
              <a:rPr kumimoji="1" lang="ru-RU" altLang="ru-RU" sz="3200" b="1" dirty="0">
                <a:solidFill>
                  <a:schemeClr val="folHlink"/>
                </a:solidFill>
                <a:latin typeface="Comic Sans MS" pitchFamily="66" charset="0"/>
              </a:rPr>
              <a:t>Мысль о </a:t>
            </a:r>
            <a:r>
              <a:rPr kumimoji="1" lang="ru-RU" altLang="ru-RU" sz="3200" b="1" dirty="0" err="1">
                <a:solidFill>
                  <a:schemeClr val="folHlink"/>
                </a:solidFill>
                <a:latin typeface="Comic Sans MS" pitchFamily="66" charset="0"/>
              </a:rPr>
              <a:t>технологизации</a:t>
            </a:r>
            <a:r>
              <a:rPr kumimoji="1" lang="ru-RU" altLang="ru-RU" sz="3200" b="1" dirty="0">
                <a:solidFill>
                  <a:schemeClr val="folHlink"/>
                </a:solidFill>
                <a:latin typeface="Comic Sans MS" pitchFamily="66" charset="0"/>
              </a:rPr>
              <a:t> процесса обучения высказал ещё Я.А.Коменский 400 лет назад. Он призывал к тому, чтобы обучение стало </a:t>
            </a:r>
            <a:r>
              <a:rPr kumimoji="1" lang="ru-RU" altLang="ru-RU" sz="3200" b="1" u="sng" dirty="0">
                <a:solidFill>
                  <a:schemeClr val="folHlink"/>
                </a:solidFill>
                <a:latin typeface="Comic Sans MS" pitchFamily="66" charset="0"/>
              </a:rPr>
              <a:t>«техническим», то есть таким, что всё, чему учат, не могло не иметь успеха</a:t>
            </a:r>
            <a:r>
              <a:rPr kumimoji="1" lang="ru-RU" altLang="ru-RU" sz="3200" b="1" dirty="0">
                <a:solidFill>
                  <a:schemeClr val="folHlink"/>
                </a:solidFill>
                <a:latin typeface="Comic Sans MS" pitchFamily="66" charset="0"/>
              </a:rPr>
              <a:t>.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kumimoji="1" lang="ru-RU" altLang="ru-RU" sz="3600" b="1" i="1" dirty="0">
                <a:latin typeface="Segoe Script" pitchFamily="34" charset="0"/>
              </a:rPr>
              <a:t>Важнейшая идея технологий – </a:t>
            </a:r>
            <a:r>
              <a:rPr kumimoji="1" lang="ru-RU" altLang="ru-RU" sz="3600" b="1" i="1" u="sng" spc="600" dirty="0">
                <a:solidFill>
                  <a:srgbClr val="C00000"/>
                </a:solidFill>
                <a:latin typeface="Segoe Script" pitchFamily="34" charset="0"/>
              </a:rPr>
              <a:t>гарантированность результата.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137525" cy="51149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3200" dirty="0" smtClean="0">
                <a:latin typeface="Comic Sans MS" pitchFamily="66" charset="0"/>
              </a:rPr>
              <a:t>Ментор знает как сделать лучше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Коуч</a:t>
            </a:r>
            <a:r>
              <a:rPr lang="ru-RU" altLang="ru-RU" sz="3200" dirty="0" smtClean="0">
                <a:solidFill>
                  <a:srgbClr val="C00000"/>
                </a:solidFill>
                <a:latin typeface="Comic Sans MS" pitchFamily="66" charset="0"/>
              </a:rPr>
              <a:t> помогает отыскать собственное решение.</a:t>
            </a:r>
          </a:p>
          <a:p>
            <a:pPr algn="just">
              <a:lnSpc>
                <a:spcPct val="90000"/>
              </a:lnSpc>
            </a:pPr>
            <a:r>
              <a:rPr lang="ru-RU" altLang="ru-RU" sz="3200" dirty="0" smtClean="0">
                <a:latin typeface="Comic Sans MS" pitchFamily="66" charset="0"/>
              </a:rPr>
              <a:t>Ментор принимает решение за метод</a:t>
            </a:r>
          </a:p>
          <a:p>
            <a:pPr algn="just">
              <a:lnSpc>
                <a:spcPct val="90000"/>
              </a:lnSpc>
            </a:pPr>
            <a:r>
              <a:rPr lang="ru-RU" altLang="ru-RU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alt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Коуч</a:t>
            </a:r>
            <a:r>
              <a:rPr lang="ru-RU" altLang="ru-RU" sz="3200" dirty="0" smtClean="0">
                <a:solidFill>
                  <a:srgbClr val="C00000"/>
                </a:solidFill>
                <a:latin typeface="Comic Sans MS" pitchFamily="66" charset="0"/>
              </a:rPr>
              <a:t> передает ответственность ребёнку.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3200" dirty="0" smtClean="0">
                <a:latin typeface="Comic Sans MS" pitchFamily="66" charset="0"/>
              </a:rPr>
              <a:t>У ментора решение готово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3200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altLang="ru-RU" sz="3200" dirty="0" err="1" smtClean="0">
                <a:solidFill>
                  <a:srgbClr val="C00000"/>
                </a:solidFill>
                <a:latin typeface="Comic Sans MS" pitchFamily="66" charset="0"/>
              </a:rPr>
              <a:t>коучинге</a:t>
            </a:r>
            <a:r>
              <a:rPr lang="ru-RU" altLang="ru-RU" sz="3200" dirty="0" smtClean="0">
                <a:solidFill>
                  <a:srgbClr val="C00000"/>
                </a:solidFill>
                <a:latin typeface="Comic Sans MS" pitchFamily="66" charset="0"/>
              </a:rPr>
              <a:t> решение рождается.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</a:rPr>
              <a:t>Различия коучинга и менторинга</a:t>
            </a:r>
          </a:p>
        </p:txBody>
      </p:sp>
      <p:pic>
        <p:nvPicPr>
          <p:cNvPr id="69636" name="Picture 7" descr="image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119" y="4941168"/>
            <a:ext cx="1932856" cy="1691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6E8995-E384-4FBB-99D3-51B419283672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Деловая игра как метод активного обучения</a:t>
            </a:r>
          </a:p>
          <a:p>
            <a:pPr>
              <a:defRPr/>
            </a:pPr>
            <a:r>
              <a:rPr lang="ru-RU" sz="800" dirty="0">
                <a:latin typeface="Comic Sans MS" pitchFamily="66" charset="0"/>
                <a:cs typeface="Arial" charset="0"/>
              </a:rPr>
              <a:t>    </a:t>
            </a:r>
          </a:p>
          <a:p>
            <a:pPr algn="just">
              <a:defRPr/>
            </a:pPr>
            <a:r>
              <a:rPr lang="ru-RU" sz="2200" b="1" dirty="0">
                <a:latin typeface="Comic Sans MS" pitchFamily="66" charset="0"/>
                <a:cs typeface="Arial" charset="0"/>
              </a:rPr>
              <a:t>   </a:t>
            </a:r>
            <a:r>
              <a:rPr lang="ru-RU" sz="2400" b="1" dirty="0">
                <a:latin typeface="Comic Sans MS" pitchFamily="66" charset="0"/>
                <a:cs typeface="Arial" charset="0"/>
              </a:rPr>
              <a:t>Деловая игра является сложно устроенным методом обучения, поскольку может включать в себя целый   </a:t>
            </a:r>
          </a:p>
          <a:p>
            <a:pPr algn="just">
              <a:defRPr/>
            </a:pPr>
            <a:r>
              <a:rPr lang="ru-RU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ru-RU" sz="2400" b="1" u="sng" dirty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комплекс методов активного обучения</a:t>
            </a:r>
            <a:r>
              <a:rPr lang="ru-RU" sz="2400" b="1" dirty="0">
                <a:latin typeface="Comic Sans MS" pitchFamily="66" charset="0"/>
                <a:cs typeface="Arial" charset="0"/>
              </a:rPr>
              <a:t>, например: </a:t>
            </a:r>
          </a:p>
          <a:p>
            <a:pPr algn="just">
              <a:defRPr/>
            </a:pPr>
            <a:r>
              <a:rPr lang="ru-RU" sz="2400" b="1" dirty="0" smtClean="0">
                <a:latin typeface="Comic Sans MS" pitchFamily="66" charset="0"/>
                <a:cs typeface="Arial" charset="0"/>
              </a:rPr>
              <a:t>дискуссию</a:t>
            </a:r>
            <a:r>
              <a:rPr lang="ru-RU" sz="2400" b="1" dirty="0">
                <a:latin typeface="Comic Sans MS" pitchFamily="66" charset="0"/>
                <a:cs typeface="Arial" charset="0"/>
              </a:rPr>
              <a:t>, мозговой штурм, анализ конкретных ситуаций, действия по инструкции, разбор почты и т.п. </a:t>
            </a:r>
          </a:p>
          <a:p>
            <a:pPr algn="just">
              <a:defRPr/>
            </a:pPr>
            <a:r>
              <a:rPr lang="ru-RU" sz="2400" b="1" dirty="0">
                <a:latin typeface="Comic Sans MS" pitchFamily="66" charset="0"/>
                <a:cs typeface="Arial" charset="0"/>
              </a:rPr>
              <a:t>  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В зависимости от того, </a:t>
            </a:r>
            <a:r>
              <a:rPr lang="ru-RU" sz="2800" b="1" i="1" u="sng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какой тип человеческой практики воссоздается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в игре и </a:t>
            </a:r>
            <a:r>
              <a:rPr lang="ru-RU" sz="2800" b="1" i="1" u="sng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каковы цели участников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, различают деловые игры </a:t>
            </a:r>
            <a:r>
              <a:rPr lang="ru-RU" sz="2800" b="1" i="1" dirty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учебные, исследовательские, управленческие, аттестационные.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  Деловая игра – </a:t>
            </a:r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не только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комплекс методов </a:t>
            </a:r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обучения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, но и методы </a:t>
            </a:r>
            <a:r>
              <a:rPr lang="ru-RU" sz="24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оценки, изучения, управления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. </a:t>
            </a:r>
          </a:p>
          <a:p>
            <a:pPr algn="just">
              <a:defRPr/>
            </a:pPr>
            <a:r>
              <a:rPr lang="ru-RU" sz="2400" b="1" dirty="0">
                <a:latin typeface="Comic Sans MS" pitchFamily="66" charset="0"/>
                <a:cs typeface="Arial" charset="0"/>
              </a:rPr>
              <a:t>   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C2BD50-0A7C-4510-A243-CA2DA4C202D5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Деловая игра, работа в команде</a:t>
            </a:r>
          </a:p>
          <a:p>
            <a:pPr>
              <a:defRPr/>
            </a:pPr>
            <a:r>
              <a:rPr lang="ru-RU" sz="800" dirty="0">
                <a:latin typeface="Arial" charset="0"/>
                <a:cs typeface="Arial" charset="0"/>
              </a:rPr>
              <a:t>    </a:t>
            </a: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       </a:t>
            </a:r>
            <a:r>
              <a:rPr lang="ru-RU" sz="2800" dirty="0">
                <a:latin typeface="Comic Sans MS" pitchFamily="66" charset="0"/>
                <a:cs typeface="Arial" charset="0"/>
              </a:rPr>
              <a:t> Работа в команде, формирует навык коллективных действий, обучает сопоставлять спектр общих и личных задач.  Идёт обмен ролями, дающий возможность изучить проблему с разных сторон. </a:t>
            </a:r>
          </a:p>
          <a:p>
            <a:pPr algn="just">
              <a:defRPr/>
            </a:pPr>
            <a:r>
              <a:rPr lang="ru-RU" sz="2800" dirty="0">
                <a:latin typeface="Comic Sans MS" pitchFamily="66" charset="0"/>
                <a:cs typeface="Arial" charset="0"/>
              </a:rPr>
              <a:t>      Итогом ДИ служит выработка многочисленных решений сложившейся проблемы и их анализ. </a:t>
            </a:r>
          </a:p>
          <a:p>
            <a:pPr algn="just">
              <a:defRPr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Обычная продолжительность деловых игр —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от 1 часа до нескольких дней. </a:t>
            </a:r>
          </a:p>
          <a:p>
            <a:pPr algn="just">
              <a:defRPr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В игре могут участвовать несколько команд, имеющих как общие, так и различные задачи. </a:t>
            </a:r>
            <a:br>
              <a:rPr lang="ru-RU" sz="28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</a:br>
            <a:r>
              <a:rPr lang="ru-RU" sz="2800" b="1" dirty="0">
                <a:latin typeface="Times New Roman" pitchFamily="18" charset="0"/>
                <a:cs typeface="Arial" charset="0"/>
              </a:rPr>
              <a:t/>
            </a:r>
            <a:br>
              <a:rPr lang="ru-RU" sz="2800" b="1" dirty="0">
                <a:latin typeface="Times New Roman" pitchFamily="18" charset="0"/>
                <a:cs typeface="Arial" charset="0"/>
              </a:rPr>
            </a:br>
            <a:endParaRPr lang="ru-RU" sz="2800" b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F08AD7-3F4F-4BFA-A01E-6FF915FFAD0E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285720" y="0"/>
            <a:ext cx="84296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Эффективность</a:t>
            </a:r>
          </a:p>
          <a:p>
            <a:r>
              <a:rPr lang="ru-RU" sz="800" dirty="0">
                <a:latin typeface="Arial" pitchFamily="34" charset="0"/>
              </a:rPr>
              <a:t>    </a:t>
            </a:r>
          </a:p>
          <a:p>
            <a:pPr algn="just"/>
            <a:r>
              <a:rPr lang="ru-RU" sz="2400" b="1" dirty="0">
                <a:latin typeface="Times New Roman" pitchFamily="18" charset="0"/>
              </a:rPr>
              <a:t>       </a:t>
            </a:r>
            <a:r>
              <a:rPr lang="ru-RU" sz="2400" dirty="0">
                <a:latin typeface="Comic Sans MS" pitchFamily="66" charset="0"/>
              </a:rPr>
              <a:t>Исследования показали, что при сравнении ДИ и соответствующей ей по содержанию традиционной формы обучения </a:t>
            </a:r>
            <a:r>
              <a:rPr lang="ru-RU" sz="2400" b="1" dirty="0">
                <a:latin typeface="Comic Sans MS" pitchFamily="66" charset="0"/>
              </a:rPr>
              <a:t>уровень усвоения знаний</a:t>
            </a:r>
            <a:r>
              <a:rPr lang="ru-RU" sz="2400" dirty="0">
                <a:latin typeface="Comic Sans MS" pitchFamily="66" charset="0"/>
              </a:rPr>
              <a:t> существенно </a:t>
            </a:r>
            <a:r>
              <a:rPr lang="ru-RU" sz="2400" dirty="0" smtClean="0">
                <a:latin typeface="Comic Sans MS" pitchFamily="66" charset="0"/>
              </a:rPr>
              <a:t>различается: в </a:t>
            </a:r>
            <a:r>
              <a:rPr lang="ru-RU" sz="2400" dirty="0">
                <a:latin typeface="Comic Sans MS" pitchFamily="66" charset="0"/>
              </a:rPr>
              <a:t>«игровой группе» он составил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79,3%</a:t>
            </a:r>
            <a:r>
              <a:rPr lang="ru-RU" sz="2400" dirty="0">
                <a:latin typeface="Comic Sans MS" pitchFamily="66" charset="0"/>
              </a:rPr>
              <a:t> материала, а в обычной группе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— 54%. 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Через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две недели материал помнили соответственно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64,9%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 и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11,8%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 обучавшихся. </a:t>
            </a:r>
            <a:endParaRPr lang="ru-RU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Через 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четыре —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49%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 и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8,5%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, а через шесть недель —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32%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 и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5%.</a:t>
            </a:r>
          </a:p>
          <a:p>
            <a:pPr algn="just"/>
            <a:r>
              <a:rPr lang="ru-RU" sz="2400" b="1" dirty="0">
                <a:latin typeface="Comic Sans MS" pitchFamily="66" charset="0"/>
              </a:rPr>
              <a:t>      </a:t>
            </a:r>
            <a:r>
              <a:rPr lang="ru-RU" sz="2400" b="1" u="sng" dirty="0">
                <a:latin typeface="Comic Sans MS" pitchFamily="66" charset="0"/>
              </a:rPr>
              <a:t>Деловые игры </a:t>
            </a:r>
            <a:r>
              <a:rPr lang="ru-RU" sz="2400" b="1" u="sng" dirty="0" smtClean="0">
                <a:latin typeface="Comic Sans MS" pitchFamily="66" charset="0"/>
              </a:rPr>
              <a:t>позволяют: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расширить спектр видения ситуации, найти новые способы </a:t>
            </a:r>
            <a:r>
              <a:rPr lang="ru-RU" sz="2400" dirty="0" smtClean="0">
                <a:latin typeface="Comic Sans MS" pitchFamily="66" charset="0"/>
              </a:rPr>
              <a:t>действий,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демонстрируют </a:t>
            </a:r>
            <a:r>
              <a:rPr lang="ru-RU" sz="2400" b="1" dirty="0">
                <a:latin typeface="Comic Sans MS" pitchFamily="66" charset="0"/>
              </a:rPr>
              <a:t>последствия</a:t>
            </a:r>
            <a:r>
              <a:rPr lang="ru-RU" sz="2400" dirty="0">
                <a:latin typeface="Comic Sans MS" pitchFamily="66" charset="0"/>
              </a:rPr>
              <a:t> принятых решений, позволяя </a:t>
            </a:r>
            <a:r>
              <a:rPr lang="ru-RU" sz="2400" b="1" dirty="0">
                <a:latin typeface="Comic Sans MS" pitchFamily="66" charset="0"/>
              </a:rPr>
              <a:t>проверить альтернативные варианты</a:t>
            </a:r>
            <a:r>
              <a:rPr lang="ru-RU" sz="2400" dirty="0">
                <a:latin typeface="Comic Sans MS" pitchFamily="66" charset="0"/>
              </a:rPr>
              <a:t>. 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zh-CN" b="1" i="1" dirty="0" smtClean="0">
                <a:latin typeface="Comic Sans MS" pitchFamily="66" charset="0"/>
              </a:rPr>
              <a:t/>
            </a:r>
            <a:br>
              <a:rPr lang="ru-RU" altLang="zh-CN" b="1" i="1" dirty="0" smtClean="0">
                <a:latin typeface="Comic Sans MS" pitchFamily="66" charset="0"/>
              </a:rPr>
            </a:br>
            <a:r>
              <a:rPr lang="ru-RU" altLang="zh-CN" b="1" i="1" dirty="0" smtClean="0">
                <a:solidFill>
                  <a:srgbClr val="C00000"/>
                </a:solidFill>
                <a:latin typeface="Comic Sans MS" pitchFamily="66" charset="0"/>
              </a:rPr>
              <a:t>К недостаткам игрового метода можно отнести:</a:t>
            </a:r>
            <a:r>
              <a:rPr lang="ru-RU" altLang="zh-CN" b="1" i="1" dirty="0" smtClean="0">
                <a:latin typeface="Comic Sans MS" pitchFamily="66" charset="0"/>
              </a:rPr>
              <a:t/>
            </a:r>
            <a:br>
              <a:rPr lang="ru-RU" altLang="zh-CN" b="1" i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229600" cy="49377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altLang="zh-CN" sz="2800" dirty="0" smtClean="0">
                <a:latin typeface="Comic Sans MS" pitchFamily="66" charset="0"/>
              </a:rPr>
              <a:t>упрощенность обстановки, в которой действуют игроки, по сравнению с реально возможной,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2800" dirty="0" smtClean="0">
                <a:latin typeface="Comic Sans MS" pitchFamily="66" charset="0"/>
              </a:rPr>
              <a:t>статичность заданных  взаимоотношений. </a:t>
            </a:r>
          </a:p>
          <a:p>
            <a:pPr algn="just">
              <a:buNone/>
            </a:pPr>
            <a:endParaRPr lang="ru-RU" altLang="zh-CN" sz="2800" b="1" i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altLang="zh-CN" sz="2800" b="1" i="1" dirty="0" smtClean="0">
                <a:latin typeface="Comic Sans MS" pitchFamily="66" charset="0"/>
              </a:rPr>
              <a:t>Однако это </a:t>
            </a:r>
            <a:r>
              <a:rPr lang="ru-RU" altLang="zh-CN" sz="2800" b="1" i="1" dirty="0" smtClean="0">
                <a:solidFill>
                  <a:srgbClr val="C00000"/>
                </a:solidFill>
                <a:latin typeface="Comic Sans MS" pitchFamily="66" charset="0"/>
              </a:rPr>
              <a:t>не снижает ценности метода </a:t>
            </a:r>
            <a:r>
              <a:rPr lang="ru-RU" altLang="zh-CN" sz="2800" b="1" i="1" dirty="0" smtClean="0">
                <a:latin typeface="Comic Sans MS" pitchFamily="66" charset="0"/>
              </a:rPr>
              <a:t>и возможности его по моделированию действительности. </a:t>
            </a:r>
            <a:endParaRPr lang="ru-RU" sz="2800" b="1" i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D6DF4D-374C-428D-BFE7-5E603F08C1F2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Формируемые навыки</a:t>
            </a:r>
          </a:p>
          <a:p>
            <a:pPr>
              <a:defRPr/>
            </a:pPr>
            <a:r>
              <a:rPr lang="ru-RU" sz="800" dirty="0">
                <a:latin typeface="Arial" charset="0"/>
                <a:cs typeface="Arial" charset="0"/>
              </a:rPr>
              <a:t>    </a:t>
            </a: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   </a:t>
            </a:r>
            <a:r>
              <a:rPr lang="ru-RU" sz="2400" dirty="0">
                <a:latin typeface="Times New Roman" pitchFamily="18" charset="0"/>
                <a:cs typeface="Arial" charset="0"/>
              </a:rPr>
              <a:t> </a:t>
            </a:r>
            <a:r>
              <a:rPr lang="ru-RU" sz="2300" b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Коммуникативные навыки</a:t>
            </a:r>
            <a:r>
              <a:rPr lang="ru-RU" sz="23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dirty="0">
                <a:latin typeface="Times New Roman" pitchFamily="18" charset="0"/>
                <a:cs typeface="Arial" charset="0"/>
              </a:rPr>
              <a:t>— умение общаться, воспринимать и передавать вербальную и невербальную информацию, навыки убеждения, умение идти на компромиссы и умение сказать нет, умение вести трудный разговор, умение отстоять свою позицию и интересы группы.</a:t>
            </a:r>
          </a:p>
          <a:p>
            <a:pPr algn="just">
              <a:defRPr/>
            </a:pPr>
            <a:r>
              <a:rPr lang="ru-RU" sz="2300" b="1" dirty="0" smtClean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Развивающие </a:t>
            </a:r>
            <a:r>
              <a:rPr lang="ru-RU" sz="2300" b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навыки</a:t>
            </a:r>
            <a:r>
              <a:rPr lang="ru-RU" sz="23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dirty="0">
                <a:latin typeface="Times New Roman" pitchFamily="18" charset="0"/>
                <a:cs typeface="Arial" charset="0"/>
              </a:rPr>
              <a:t>— внимание, память, умение анализировать, просчитывать варианты, </a:t>
            </a:r>
            <a:r>
              <a:rPr lang="ru-RU" sz="2300" dirty="0" err="1">
                <a:latin typeface="Times New Roman" pitchFamily="18" charset="0"/>
                <a:cs typeface="Arial" charset="0"/>
              </a:rPr>
              <a:t>креативность</a:t>
            </a:r>
            <a:r>
              <a:rPr lang="ru-RU" sz="2300" dirty="0">
                <a:latin typeface="Times New Roman" pitchFamily="18" charset="0"/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ru-RU" sz="2300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b="1" dirty="0" smtClean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Волевые </a:t>
            </a:r>
            <a:r>
              <a:rPr lang="ru-RU" sz="2300" b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навыки</a:t>
            </a:r>
            <a:r>
              <a:rPr lang="ru-RU" sz="23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dirty="0">
                <a:latin typeface="Times New Roman" pitchFamily="18" charset="0"/>
                <a:cs typeface="Arial" charset="0"/>
              </a:rPr>
              <a:t>— организованность, умение планировать свое время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(тайм-менеджмент), </a:t>
            </a:r>
            <a:r>
              <a:rPr lang="ru-RU" sz="2300" dirty="0">
                <a:latin typeface="Times New Roman" pitchFamily="18" charset="0"/>
                <a:cs typeface="Arial" charset="0"/>
              </a:rPr>
              <a:t>умение ставить цели и добиваться их.</a:t>
            </a:r>
          </a:p>
          <a:p>
            <a:pPr algn="just">
              <a:defRPr/>
            </a:pPr>
            <a:r>
              <a:rPr lang="ru-RU" sz="2300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b="1" dirty="0" smtClean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Командные </a:t>
            </a:r>
            <a:r>
              <a:rPr lang="ru-RU" sz="2300" b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навыки</a:t>
            </a:r>
            <a:r>
              <a:rPr lang="ru-RU" sz="2300" dirty="0">
                <a:latin typeface="Times New Roman" pitchFamily="18" charset="0"/>
                <a:cs typeface="Arial" charset="0"/>
              </a:rPr>
              <a:t> — умение работать в команде.</a:t>
            </a:r>
          </a:p>
          <a:p>
            <a:pPr algn="just">
              <a:defRPr/>
            </a:pPr>
            <a:r>
              <a:rPr lang="ru-RU" sz="2300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b="1" dirty="0" smtClean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Лидерские </a:t>
            </a:r>
            <a:r>
              <a:rPr lang="ru-RU" sz="2300" b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навыки</a:t>
            </a:r>
            <a:r>
              <a:rPr lang="ru-RU" sz="23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300" dirty="0">
                <a:latin typeface="Times New Roman" pitchFamily="18" charset="0"/>
                <a:cs typeface="Arial" charset="0"/>
              </a:rPr>
              <a:t>— уверенность, независимость от чужого мнения, умение гибко реагировать в меняющихся условиях, навыки презентации и </a:t>
            </a:r>
            <a:r>
              <a:rPr lang="ru-RU" sz="2300" dirty="0" err="1">
                <a:latin typeface="Times New Roman" pitchFamily="18" charset="0"/>
                <a:cs typeface="Arial" charset="0"/>
              </a:rPr>
              <a:t>самопрезентации</a:t>
            </a:r>
            <a:r>
              <a:rPr lang="ru-RU" sz="2300" dirty="0">
                <a:latin typeface="Times New Roman" pitchFamily="18" charset="0"/>
                <a:cs typeface="Arial" charset="0"/>
              </a:rPr>
              <a:t>, публичного выступления, умение чувствовать себя свободно, находясь в центре внимания, навыки решения сложных и конфликтных ситуаций, навыки работы в ситуации высокой неопределенности.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689B7B-8722-40D1-81C5-C419DFF4F1DF}" type="datetime1">
              <a:rPr lang="ru-RU" altLang="ru-RU" smtClean="0">
                <a:cs typeface="Arial" pitchFamily="34" charset="0"/>
              </a:rPr>
              <a:pPr/>
              <a:t>30.09.2016</a:t>
            </a:fld>
            <a:endParaRPr lang="ru-RU" altLang="ru-RU" smtClean="0">
              <a:cs typeface="Arial" pitchFamily="34" charset="0"/>
            </a:endParaRPr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Имитационные игры</a:t>
            </a:r>
          </a:p>
          <a:p>
            <a:pPr>
              <a:defRPr/>
            </a:pPr>
            <a:r>
              <a:rPr lang="ru-RU" sz="800">
                <a:latin typeface="Arial" charset="0"/>
                <a:cs typeface="Arial" charset="0"/>
              </a:rPr>
              <a:t>    </a:t>
            </a: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Arial" charset="0"/>
              </a:rPr>
              <a:t>   </a:t>
            </a:r>
            <a:r>
              <a:rPr lang="ru-RU" sz="2400" b="1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«Потерпевшие кораблекрушение»</a:t>
            </a:r>
            <a:r>
              <a:rPr lang="ru-RU" sz="2400" b="1">
                <a:latin typeface="Times New Roman" pitchFamily="18" charset="0"/>
                <a:cs typeface="Arial" charset="0"/>
              </a:rPr>
              <a:t> </a:t>
            </a:r>
            <a:br>
              <a:rPr lang="ru-RU" sz="2400" b="1">
                <a:latin typeface="Times New Roman" pitchFamily="18" charset="0"/>
                <a:cs typeface="Arial" charset="0"/>
              </a:rPr>
            </a:br>
            <a:r>
              <a:rPr lang="ru-RU" sz="2400" b="1">
                <a:latin typeface="Times New Roman" pitchFamily="18" charset="0"/>
                <a:cs typeface="Arial" charset="0"/>
              </a:rPr>
              <a:t>       Развивает: навыки принятия групповых решений, умение наблюдать, анализировать. </a:t>
            </a:r>
            <a:br>
              <a:rPr lang="ru-RU" sz="2400" b="1">
                <a:latin typeface="Times New Roman" pitchFamily="18" charset="0"/>
                <a:cs typeface="Arial" charset="0"/>
              </a:rPr>
            </a:br>
            <a:r>
              <a:rPr lang="ru-RU" sz="2400" b="1">
                <a:latin typeface="Times New Roman" pitchFamily="18" charset="0"/>
                <a:cs typeface="Arial" charset="0"/>
              </a:rPr>
              <a:t>       По условиям игры участники потерпели кораблекрушение. Им предлагается выбрать необходимые для выживания предметы из списка, сначала в индивидуальном порядке, затем всей группой. </a:t>
            </a:r>
            <a:br>
              <a:rPr lang="ru-RU" sz="2400" b="1">
                <a:latin typeface="Times New Roman" pitchFamily="18" charset="0"/>
                <a:cs typeface="Arial" charset="0"/>
              </a:rPr>
            </a:br>
            <a:r>
              <a:rPr lang="ru-RU" sz="2400" b="1">
                <a:latin typeface="Times New Roman" pitchFamily="18" charset="0"/>
                <a:cs typeface="Arial" charset="0"/>
              </a:rPr>
              <a:t>     По окончании дискуссии зачитывается «правильный» список ответов, предложенный экспертами </a:t>
            </a:r>
            <a:r>
              <a:rPr lang="ru-RU" sz="2400" b="1">
                <a:latin typeface="Times New Roman" pitchFamily="18" charset="0"/>
                <a:cs typeface="Arial" charset="0"/>
                <a:hlinkClick r:id="rId2"/>
              </a:rPr>
              <a:t>NASA</a:t>
            </a:r>
            <a:r>
              <a:rPr lang="ru-RU" sz="2400" b="1">
                <a:latin typeface="Times New Roman" pitchFamily="18" charset="0"/>
                <a:cs typeface="Arial" charset="0"/>
              </a:rPr>
              <a:t> для спасения при авариях. </a:t>
            </a:r>
            <a:br>
              <a:rPr lang="ru-RU" sz="2400" b="1">
                <a:latin typeface="Times New Roman" pitchFamily="18" charset="0"/>
                <a:cs typeface="Arial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Arial" charset="0"/>
                <a:hlinkClick r:id="rId3"/>
              </a:rPr>
              <a:t>http://igrology.ru/efficiency</a:t>
            </a:r>
            <a:endParaRPr lang="ru-RU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2400" b="1">
                <a:latin typeface="Times New Roman" pitchFamily="18" charset="0"/>
                <a:cs typeface="Arial" charset="0"/>
              </a:rPr>
              <a:t>    Информация, которую человеку предоставляет реальность, как правило, неточна и обрывочна, в игре же она только неполная. Возможность оперировать точными данными повышает доверие к результатам и личную ответственность участников.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41B0A6-027F-4F0F-BF1B-6B02E43A95B3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Ролевые игры</a:t>
            </a:r>
          </a:p>
          <a:p>
            <a:pPr>
              <a:defRPr/>
            </a:pPr>
            <a:r>
              <a:rPr lang="ru-RU" sz="800" dirty="0">
                <a:latin typeface="Arial" charset="0"/>
                <a:cs typeface="Arial" charset="0"/>
              </a:rPr>
              <a:t>    </a:t>
            </a: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Arial" charset="0"/>
              </a:rPr>
              <a:t>   </a:t>
            </a:r>
            <a:r>
              <a:rPr lang="ru-RU" sz="2800" b="1" dirty="0">
                <a:solidFill>
                  <a:srgbClr val="990033"/>
                </a:solidFill>
                <a:latin typeface="Comic Sans MS" pitchFamily="66" charset="0"/>
                <a:cs typeface="Arial" charset="0"/>
              </a:rPr>
              <a:t>«Репка» </a:t>
            </a:r>
            <a:r>
              <a:rPr lang="ru-RU" sz="2200" dirty="0">
                <a:solidFill>
                  <a:srgbClr val="990033"/>
                </a:solidFill>
                <a:latin typeface="Comic Sans MS" pitchFamily="66" charset="0"/>
                <a:cs typeface="Arial" charset="0"/>
              </a:rPr>
              <a:t/>
            </a:r>
            <a:br>
              <a:rPr lang="ru-RU" sz="2200" dirty="0">
                <a:solidFill>
                  <a:srgbClr val="990033"/>
                </a:solidFill>
                <a:latin typeface="Comic Sans MS" pitchFamily="66" charset="0"/>
                <a:cs typeface="Arial" charset="0"/>
              </a:rPr>
            </a:br>
            <a:r>
              <a:rPr lang="ru-RU" sz="2200" dirty="0">
                <a:latin typeface="Comic Sans MS" pitchFamily="66" charset="0"/>
                <a:cs typeface="Arial" charset="0"/>
              </a:rPr>
              <a:t>       Развивает: навыки направленного продвижения идеи, диагностики наступления состояния </a:t>
            </a:r>
            <a:r>
              <a:rPr lang="ru-RU" sz="2200" dirty="0" err="1">
                <a:latin typeface="Comic Sans MS" pitchFamily="66" charset="0"/>
                <a:cs typeface="Arial" charset="0"/>
              </a:rPr>
              <a:t>предготовности</a:t>
            </a:r>
            <a:r>
              <a:rPr lang="ru-RU" sz="2200" dirty="0">
                <a:latin typeface="Comic Sans MS" pitchFamily="66" charset="0"/>
                <a:cs typeface="Arial" charset="0"/>
              </a:rPr>
              <a:t> к совершению сделки, перевода беседы в стадию завершения. </a:t>
            </a:r>
            <a:br>
              <a:rPr lang="ru-RU" sz="2200" dirty="0">
                <a:latin typeface="Comic Sans MS" pitchFamily="66" charset="0"/>
                <a:cs typeface="Arial" charset="0"/>
              </a:rPr>
            </a:br>
            <a:r>
              <a:rPr lang="ru-RU" sz="2200" dirty="0">
                <a:latin typeface="Comic Sans MS" pitchFamily="66" charset="0"/>
                <a:cs typeface="Arial" charset="0"/>
              </a:rPr>
              <a:t>       Выбирается шесть участников на роли Дедки, Бабки, Внучки т. д. Дедка начинает договариваться с бабкой, чтобы она пошла помогать тянуть репку. Бабка занята своими делами и согласится помочь только если то, что говорит дедка, ее убедит и мотивирует. Далее они вместе с дедкой начинают убеждать внучку и т. д. </a:t>
            </a:r>
            <a:br>
              <a:rPr lang="ru-RU" sz="2200" dirty="0">
                <a:latin typeface="Comic Sans MS" pitchFamily="66" charset="0"/>
                <a:cs typeface="Arial" charset="0"/>
              </a:rPr>
            </a:br>
            <a:r>
              <a:rPr lang="ru-RU" sz="2200" dirty="0">
                <a:latin typeface="Comic Sans MS" pitchFamily="66" charset="0"/>
                <a:cs typeface="Arial" charset="0"/>
              </a:rPr>
              <a:t>       При анализе обращают внимание на методы, с помощью которых удалось убедить собеседника, и на те моменты, в которых видно переходное состояние собеседника (поведенческие стереотипы, которые можно отследить и использовать при завершении продажи). </a:t>
            </a:r>
            <a:br>
              <a:rPr lang="ru-RU" sz="2200" dirty="0">
                <a:latin typeface="Comic Sans MS" pitchFamily="66" charset="0"/>
                <a:cs typeface="Arial" charset="0"/>
              </a:rPr>
            </a:br>
            <a:r>
              <a:rPr lang="ru-RU" sz="2200" dirty="0">
                <a:latin typeface="Comic Sans MS" pitchFamily="66" charset="0"/>
                <a:cs typeface="Arial" charset="0"/>
              </a:rPr>
              <a:t/>
            </a:r>
            <a:br>
              <a:rPr lang="ru-RU" sz="2200" dirty="0">
                <a:latin typeface="Comic Sans MS" pitchFamily="66" charset="0"/>
                <a:cs typeface="Arial" charset="0"/>
              </a:rPr>
            </a:br>
            <a:endParaRPr lang="ru-RU" sz="22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40D5F3-5199-417F-A1E3-BE7CF0B445A9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90360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Блиц-игры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для работы с информацией</a:t>
            </a:r>
          </a:p>
          <a:p>
            <a:pPr marL="457200" indent="-457200">
              <a:defRPr/>
            </a:pPr>
            <a:endParaRPr lang="ru-RU" sz="2400" b="1" dirty="0">
              <a:solidFill>
                <a:schemeClr val="folHlink"/>
              </a:solidFill>
              <a:latin typeface="Times New Roman" pitchFamily="18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«Выбери главное».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Задание: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Приготовить бумагу и карандаш.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Быстро и внимательно прочитать предлагаемый </a:t>
            </a:r>
            <a:r>
              <a:rPr lang="ru-RU" sz="2400" dirty="0" smtClean="0">
                <a:latin typeface="Comic Sans MS" pitchFamily="66" charset="0"/>
                <a:cs typeface="Arial" charset="0"/>
              </a:rPr>
              <a:t>текст.</a:t>
            </a:r>
            <a:endParaRPr lang="ru-RU" sz="2400" dirty="0">
              <a:latin typeface="Comic Sans MS" pitchFamily="66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Назвать ключевые слова, отражающие суть </a:t>
            </a:r>
            <a:r>
              <a:rPr lang="ru-RU" sz="2400" dirty="0" smtClean="0">
                <a:latin typeface="Comic Sans MS" pitchFamily="66" charset="0"/>
                <a:cs typeface="Arial" charset="0"/>
              </a:rPr>
              <a:t>текста.</a:t>
            </a:r>
            <a:endParaRPr lang="ru-RU" sz="2400" dirty="0">
              <a:latin typeface="Comic Sans MS" pitchFamily="66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Привести пять предложений, кратко характеризующих </a:t>
            </a:r>
            <a:r>
              <a:rPr lang="ru-RU" sz="2400" dirty="0" smtClean="0">
                <a:latin typeface="Comic Sans MS" pitchFamily="66" charset="0"/>
                <a:cs typeface="Arial" charset="0"/>
              </a:rPr>
              <a:t>тему.</a:t>
            </a:r>
            <a:endParaRPr lang="ru-RU" sz="2400" dirty="0">
              <a:latin typeface="Comic Sans MS" pitchFamily="66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Сформулировать выводы к </a:t>
            </a:r>
            <a:r>
              <a:rPr lang="ru-RU" sz="2400" dirty="0" smtClean="0">
                <a:latin typeface="Comic Sans MS" pitchFamily="66" charset="0"/>
                <a:cs typeface="Arial" charset="0"/>
              </a:rPr>
              <a:t>тексту.</a:t>
            </a:r>
            <a:endParaRPr lang="ru-RU" sz="2400" dirty="0">
              <a:latin typeface="Comic Sans MS" pitchFamily="66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Придумать пять вопросов  к </a:t>
            </a:r>
            <a:r>
              <a:rPr lang="ru-RU" sz="2400" dirty="0" smtClean="0">
                <a:latin typeface="Comic Sans MS" pitchFamily="66" charset="0"/>
                <a:cs typeface="Arial" charset="0"/>
              </a:rPr>
              <a:t>тексту.</a:t>
            </a:r>
            <a:endParaRPr lang="ru-RU" sz="2400" dirty="0">
              <a:latin typeface="Comic Sans MS" pitchFamily="66" charset="0"/>
              <a:cs typeface="Arial" charset="0"/>
            </a:endParaRP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Оценивается: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Способность к обобщению и выведению главного в учебном материале.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Лучшие варианты.</a:t>
            </a:r>
          </a:p>
          <a:p>
            <a:pPr marL="457200" indent="-457200" algn="just">
              <a:defRPr/>
            </a:pPr>
            <a:r>
              <a:rPr lang="ru-RU" sz="2400" dirty="0">
                <a:latin typeface="Comic Sans MS" pitchFamily="66" charset="0"/>
                <a:cs typeface="Arial" charset="0"/>
              </a:rPr>
              <a:t>Результат работы каждого.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A2E482-A18E-4FFC-91E6-E47160DE7DC5}" type="datetime1">
              <a:rPr lang="ru-RU" altLang="ru-RU" smtClean="0">
                <a:cs typeface="Arial" pitchFamily="34" charset="0"/>
              </a:rPr>
              <a:pPr/>
              <a:t>30.09.2016</a:t>
            </a:fld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Подготовка к деловой игре</a:t>
            </a:r>
          </a:p>
          <a:p>
            <a:pPr>
              <a:defRPr/>
            </a:pPr>
            <a:r>
              <a:rPr lang="ru-RU" sz="800" dirty="0">
                <a:latin typeface="Arial" charset="0"/>
                <a:cs typeface="Arial" charset="0"/>
              </a:rPr>
              <a:t>    </a:t>
            </a:r>
          </a:p>
          <a:p>
            <a:pPr lvl="1">
              <a:defRPr/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  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Прежде чем приступить к использованию деловой игры в учебном процессе, рекомендуется начинать с имитационных упражнений. Они отличаются меньшим объемом и ограниченностью решаемых задач.</a:t>
            </a:r>
          </a:p>
          <a:p>
            <a:pPr lvl="1">
              <a:defRPr/>
            </a:pPr>
            <a:r>
              <a:rPr lang="ru-RU" sz="2400" b="1" i="1" dirty="0">
                <a:latin typeface="Times New Roman" pitchFamily="18" charset="0"/>
                <a:cs typeface="Arial" charset="0"/>
              </a:rPr>
              <a:t>    </a:t>
            </a:r>
            <a:r>
              <a:rPr lang="ru-RU" sz="2400" b="1" i="1" dirty="0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Имитационные упражнения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 ближе к учебным играм. Их цель – предоставить </a:t>
            </a:r>
            <a:r>
              <a:rPr lang="ru-RU" sz="2400" b="1" i="1" dirty="0" smtClean="0">
                <a:latin typeface="Times New Roman" pitchFamily="18" charset="0"/>
                <a:cs typeface="Arial" charset="0"/>
              </a:rPr>
              <a:t>учащимися 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возможность в творческой обстановке закрепить те или иные навыки, акцентировать внимание на каком-либо важном понятии, категории, законе. </a:t>
            </a:r>
            <a:endParaRPr lang="ru-RU" sz="2400" b="1" i="1" dirty="0" smtClean="0">
              <a:latin typeface="Times New Roman" pitchFamily="18" charset="0"/>
              <a:cs typeface="Arial" charset="0"/>
            </a:endParaRPr>
          </a:p>
          <a:p>
            <a:pPr lvl="1">
              <a:defRPr/>
            </a:pPr>
            <a:r>
              <a:rPr lang="ru-RU" sz="2400" b="1" i="1" dirty="0" smtClean="0">
                <a:latin typeface="Times New Roman" pitchFamily="18" charset="0"/>
                <a:cs typeface="Arial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условии должно содержаться обязательное противоречие, то есть в имитационном упражнении есть элемент </a:t>
            </a:r>
            <a:r>
              <a:rPr lang="ru-RU" sz="2400" b="1" i="1" dirty="0" err="1">
                <a:latin typeface="Times New Roman" pitchFamily="18" charset="0"/>
                <a:cs typeface="Arial" charset="0"/>
              </a:rPr>
              <a:t>проблемности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.</a:t>
            </a:r>
          </a:p>
          <a:p>
            <a:pPr lvl="1">
              <a:defRPr/>
            </a:pPr>
            <a:r>
              <a:rPr lang="ru-RU" sz="2400" b="1" i="1" dirty="0">
                <a:latin typeface="Times New Roman" pitchFamily="18" charset="0"/>
                <a:cs typeface="Arial" charset="0"/>
              </a:rPr>
              <a:t>После имитационных упражнений можно переходить к деловым играм.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248149" cy="1668452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latin typeface="Comic Sans MS" pitchFamily="66" charset="0"/>
              </a:rPr>
              <a:t>Ян </a:t>
            </a:r>
            <a:r>
              <a:rPr lang="ru-RU" sz="3100" dirty="0" err="1" smtClean="0">
                <a:latin typeface="Comic Sans MS" pitchFamily="66" charset="0"/>
              </a:rPr>
              <a:t>Амос</a:t>
            </a:r>
            <a:r>
              <a:rPr lang="ru-RU" sz="3100" dirty="0" smtClean="0">
                <a:latin typeface="Comic Sans MS" pitchFamily="66" charset="0"/>
              </a:rPr>
              <a:t> Коменский.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omic Sans MS" pitchFamily="66" charset="0"/>
              </a:rPr>
              <a:t>28.03 1592 - ?.11 1670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Научная сфера: Педагогика, дидактика</a:t>
            </a:r>
            <a:b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 «Отец педагогики»</a:t>
            </a:r>
            <a:endParaRPr lang="ru-RU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4931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357166"/>
            <a:ext cx="4535487" cy="4881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38244" name="Picture 2" descr="C:\Users\Хозяин\Desktop\Johan_amos_comenius_1592-1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596516" cy="407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357166"/>
            <a:ext cx="44291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kumimoji="1" lang="ru-RU" altLang="ru-RU" sz="2400" b="1" dirty="0" smtClean="0">
                <a:latin typeface="Comic Sans MS" pitchFamily="66" charset="0"/>
              </a:rPr>
              <a:t>Механизм обучения, то есть учебный процесс, приводящий к результатам, Я.А.Коменский назвал </a:t>
            </a: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«дидактической машиной».</a:t>
            </a:r>
          </a:p>
          <a:p>
            <a:pPr algn="just">
              <a:lnSpc>
                <a:spcPct val="80000"/>
              </a:lnSpc>
            </a:pPr>
            <a:r>
              <a:rPr kumimoji="1" lang="ru-RU" altLang="ru-RU" sz="2400" b="1" dirty="0" smtClean="0">
                <a:latin typeface="Comic Sans MS" pitchFamily="66" charset="0"/>
              </a:rPr>
              <a:t>Для неё важно отыскать</a:t>
            </a: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: </a:t>
            </a:r>
          </a:p>
          <a:p>
            <a:pPr marL="457200" indent="-457200"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1)цели;</a:t>
            </a:r>
          </a:p>
          <a:p>
            <a:pPr marL="457200" indent="-457200"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2)средства достижения </a:t>
            </a:r>
          </a:p>
          <a:p>
            <a:pPr marL="457200" indent="-457200"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этих целей;</a:t>
            </a:r>
          </a:p>
          <a:p>
            <a:pPr marL="457200" indent="-457200"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3)правила использования</a:t>
            </a:r>
          </a:p>
          <a:p>
            <a:pPr marL="457200" indent="-457200"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этих средств.</a:t>
            </a:r>
          </a:p>
          <a:p>
            <a:pPr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kumimoji="1" lang="ru-RU" alt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Ядро </a:t>
            </a:r>
            <a:r>
              <a:rPr kumimoji="1" lang="ru-RU" altLang="ru-RU" sz="2400" dirty="0" smtClean="0">
                <a:solidFill>
                  <a:srgbClr val="FF0000"/>
                </a:solidFill>
                <a:latin typeface="Comic Sans MS" pitchFamily="66" charset="0"/>
              </a:rPr>
              <a:t>любой </a:t>
            </a:r>
            <a:r>
              <a:rPr kumimoji="1" lang="ru-RU" alt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технологии </a:t>
            </a:r>
            <a:r>
              <a:rPr kumimoji="1" lang="ru-RU" altLang="ru-RU" sz="2400" dirty="0" smtClean="0">
                <a:solidFill>
                  <a:srgbClr val="FF0000"/>
                </a:solidFill>
                <a:latin typeface="Comic Sans MS" pitchFamily="66" charset="0"/>
              </a:rPr>
              <a:t>в образовании</a:t>
            </a:r>
            <a:r>
              <a:rPr kumimoji="1" lang="ru-RU" alt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kumimoji="1" lang="ru-RU" altLang="ru-RU" sz="2400" b="1" dirty="0" smtClean="0">
                <a:solidFill>
                  <a:srgbClr val="00FF00"/>
                </a:solidFill>
                <a:latin typeface="Comic Sans MS" pitchFamily="66" charset="0"/>
              </a:rPr>
              <a:t>   </a:t>
            </a:r>
            <a:r>
              <a:rPr kumimoji="1" lang="ru-RU" alt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Цель – средства – правила их использования – результат.</a:t>
            </a:r>
            <a:endParaRPr kumimoji="1" lang="ru-RU" alt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E4A903-F6FB-48B9-B5A4-9C5BAD1C95DD}" type="datetime1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07950" y="0"/>
            <a:ext cx="903605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Основные этапы ДИ</a:t>
            </a:r>
          </a:p>
          <a:p>
            <a:pPr marL="457200" indent="-457200">
              <a:defRPr/>
            </a:pPr>
            <a:r>
              <a:rPr lang="ru-RU" sz="800" dirty="0">
                <a:latin typeface="Arial" charset="0"/>
                <a:cs typeface="Arial" charset="0"/>
              </a:rPr>
              <a:t>    </a:t>
            </a:r>
          </a:p>
          <a:p>
            <a:pPr marL="457200" indent="-457200" algn="just">
              <a:defRPr/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   </a:t>
            </a:r>
            <a:r>
              <a:rPr lang="ru-RU" sz="2200" dirty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Этап подготовки аудитории, участников и экспертов.</a:t>
            </a:r>
            <a:r>
              <a:rPr lang="ru-RU" sz="2200" dirty="0">
                <a:latin typeface="Comic Sans MS" pitchFamily="66" charset="0"/>
                <a:cs typeface="Arial" charset="0"/>
              </a:rPr>
              <a:t> Определяется режим работы, формулируется главная цель занятия, обосновывается постановка проблемы и выбора ситуации. Выдаются пакеты материалов.</a:t>
            </a:r>
          </a:p>
          <a:p>
            <a:pPr marL="457200" indent="-457200" algn="just">
              <a:defRPr/>
            </a:pPr>
            <a:r>
              <a:rPr lang="ru-RU" sz="2200" dirty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Этап изучения ситуации, инструкций, установок.</a:t>
            </a:r>
            <a:r>
              <a:rPr lang="ru-RU" sz="2200" dirty="0">
                <a:latin typeface="Comic Sans MS" pitchFamily="66" charset="0"/>
                <a:cs typeface="Arial" charset="0"/>
              </a:rPr>
              <a:t> Собирается дополнительная информация. При необходимости слушатели обращаются к пропагандисту и экспертам за консультацией. Допускаются предварительные контакты между участниками игры.</a:t>
            </a:r>
          </a:p>
          <a:p>
            <a:pPr marL="457200" indent="-457200" algn="just">
              <a:defRPr/>
            </a:pPr>
            <a:r>
              <a:rPr lang="ru-RU" sz="2200" dirty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Этап проведения</a:t>
            </a:r>
            <a:r>
              <a:rPr lang="ru-RU" sz="2200" dirty="0">
                <a:latin typeface="Comic Sans MS" pitchFamily="66" charset="0"/>
                <a:cs typeface="Arial" charset="0"/>
              </a:rPr>
              <a:t> – процесс игры. С момента начала игры никто не имеет права вмешиваться и изменять ее ход.</a:t>
            </a:r>
          </a:p>
          <a:p>
            <a:pPr marL="457200" indent="-457200" algn="just">
              <a:defRPr/>
            </a:pPr>
            <a:r>
              <a:rPr lang="ru-RU" sz="2200" dirty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Этап анализа, обсуждения и оценки результатов игры.</a:t>
            </a:r>
            <a:r>
              <a:rPr lang="ru-RU" sz="2200" dirty="0">
                <a:latin typeface="Comic Sans MS" pitchFamily="66" charset="0"/>
                <a:cs typeface="Arial" charset="0"/>
              </a:rPr>
              <a:t> Выступления экспертов, обмен мнениями, защита обучающимся своих решений и выводов. В заключение </a:t>
            </a:r>
            <a:r>
              <a:rPr lang="ru-RU" sz="2200" dirty="0" smtClean="0">
                <a:latin typeface="Comic Sans MS" pitchFamily="66" charset="0"/>
                <a:cs typeface="Arial" charset="0"/>
              </a:rPr>
              <a:t>педагог </a:t>
            </a:r>
            <a:r>
              <a:rPr lang="ru-RU" sz="2200" dirty="0">
                <a:latin typeface="Comic Sans MS" pitchFamily="66" charset="0"/>
                <a:cs typeface="Arial" charset="0"/>
              </a:rPr>
              <a:t>констатирует достигнутые результаты, отмечает ошибки, формулирует окончательный итог занятия.</a:t>
            </a:r>
          </a:p>
          <a:p>
            <a:pPr marL="457200" indent="-457200">
              <a:defRPr/>
            </a:pP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сёвский пру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069" y="428604"/>
            <a:ext cx="8143931" cy="610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0295566">
            <a:off x="928662" y="221455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929198"/>
            <a:ext cx="62865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i="1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кандидат </a:t>
            </a:r>
            <a:r>
              <a:rPr lang="ru-RU" altLang="ru-RU" sz="2400" b="1" i="1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пед.наук</a:t>
            </a:r>
            <a:r>
              <a:rPr lang="ru-RU" altLang="ru-RU" sz="2400" b="1" i="1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, доцент  Е.Н. Лекомцева </a:t>
            </a:r>
            <a:r>
              <a:rPr lang="en-US" altLang="ru-RU" sz="2400" b="1" i="1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 lencom23@mail.ru</a:t>
            </a:r>
            <a:endParaRPr lang="ru-RU" altLang="ru-RU" sz="2400" b="1" i="1" dirty="0" smtClean="0">
              <a:solidFill>
                <a:schemeClr val="bg1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97277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54006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Разберёмся в понятиях</a:t>
            </a:r>
            <a:endParaRPr lang="ru-RU" sz="4000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362950" cy="53292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 rot="496377">
            <a:off x="5608057" y="2522960"/>
            <a:ext cx="3186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Метод…</a:t>
            </a:r>
          </a:p>
          <a:p>
            <a:pPr algn="just">
              <a:buNone/>
            </a:pPr>
            <a:endParaRPr lang="ru-RU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Методика…</a:t>
            </a:r>
          </a:p>
          <a:p>
            <a:pPr algn="just">
              <a:buNone/>
            </a:pPr>
            <a:endParaRPr lang="ru-RU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Технология…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358082" y="642918"/>
            <a:ext cx="357190" cy="64294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63" y="3714752"/>
            <a:ext cx="3360437" cy="286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41180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Методы —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это способы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взаимосвязанной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деятельности педагога и ребенка,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которые способствуют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накоплению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позитивного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социального  опыта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содействующего социализации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или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реабилитации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ребенка. </a:t>
            </a:r>
          </a:p>
          <a:p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428728" y="5786454"/>
            <a:ext cx="731520" cy="644648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3000364" y="5715016"/>
            <a:ext cx="731520" cy="787524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285984" y="5715016"/>
            <a:ext cx="484632" cy="787524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3143</Words>
  <Application>Microsoft Office PowerPoint</Application>
  <PresentationFormat>Экран (4:3)</PresentationFormat>
  <Paragraphs>436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Тема Office</vt:lpstr>
      <vt:lpstr>Бумажная</vt:lpstr>
      <vt:lpstr>Начальная</vt:lpstr>
      <vt:lpstr>Апекс</vt:lpstr>
      <vt:lpstr>1_Тема Office</vt:lpstr>
      <vt:lpstr>2_Тема Office</vt:lpstr>
      <vt:lpstr>Социально-педагогические технологии </vt:lpstr>
      <vt:lpstr>     </vt:lpstr>
      <vt:lpstr>Факторы, активизирующие …..деятельность учащихся </vt:lpstr>
      <vt:lpstr>Слайд 4</vt:lpstr>
      <vt:lpstr>Слайд 5</vt:lpstr>
      <vt:lpstr>Слайд 6</vt:lpstr>
      <vt:lpstr>Ян Амос Коменский.  28.03 1592 - ?.11 1670 Научная сфера: Педагогика, дидактика  «Отец педагогики»</vt:lpstr>
      <vt:lpstr>Разберёмся в понятиях</vt:lpstr>
      <vt:lpstr>Слайд 9</vt:lpstr>
      <vt:lpstr>Слайд 10</vt:lpstr>
      <vt:lpstr> Э́тя Шу́лимовна Натанзо́н   (Эте́ль Само́йловна)  (1920- — 1998)    — молдавский советский педагог, психолог.  Занималась проблемами обучения трудновоспитуемых детей. Автор монографий и учебных пособий по педагогике и школьной психологии.</vt:lpstr>
      <vt:lpstr>Термин  «педагогические технологии»</vt:lpstr>
      <vt:lpstr> Технология – это совокупность приемов, которые применяются в каком-либо деле, мастерстве, искусстве</vt:lpstr>
      <vt:lpstr>     </vt:lpstr>
      <vt:lpstr>Критерии технологичности</vt:lpstr>
      <vt:lpstr>Критерии технологичности</vt:lpstr>
      <vt:lpstr>Корни педагогической технологии </vt:lpstr>
      <vt:lpstr>А.С. Макаренко 20-30-е годы</vt:lpstr>
      <vt:lpstr>Слайд 19</vt:lpstr>
      <vt:lpstr>Под педагогическими технологиями в широком смысле этого слова понимаются</vt:lpstr>
      <vt:lpstr>  </vt:lpstr>
      <vt:lpstr>ТЕХНОЛОГИЯ -МЕТОДИКА</vt:lpstr>
      <vt:lpstr>Технология социальной работы – это</vt:lpstr>
      <vt:lpstr>Социально-педагогическая технология</vt:lpstr>
      <vt:lpstr> Сопровождать – следовать вместе с кем-то, находясь рядом и идя за кем-то… </vt:lpstr>
      <vt:lpstr>Педагогическая поддержка – это</vt:lpstr>
      <vt:lpstr> </vt:lpstr>
      <vt:lpstr> О.С. Газман </vt:lpstr>
      <vt:lpstr>Слайд 29</vt:lpstr>
      <vt:lpstr>Слайд 30</vt:lpstr>
      <vt:lpstr>Воспитательная система В. А. Караковского</vt:lpstr>
      <vt:lpstr>Школьный коллектив</vt:lpstr>
      <vt:lpstr>Самоуправление</vt:lpstr>
      <vt:lpstr>Воспитательная система В. А. Караковского</vt:lpstr>
      <vt:lpstr>Слайд 35</vt:lpstr>
      <vt:lpstr>Санкции</vt:lpstr>
      <vt:lpstr>Социально-педагогическая деятельность начинается с постановки цели и задач, которые необходимо решить специалисту</vt:lpstr>
      <vt:lpstr>Основные компоненты деятельности</vt:lpstr>
      <vt:lpstr>  С чего начинается решение проблемы???  </vt:lpstr>
      <vt:lpstr>Диагностирование проблемы включает</vt:lpstr>
      <vt:lpstr>Слайд 41</vt:lpstr>
      <vt:lpstr>Мозговой штурм…  Метод синектики…  Метод номинальных групп</vt:lpstr>
      <vt:lpstr>Мозговой штурм </vt:lpstr>
      <vt:lpstr>   </vt:lpstr>
      <vt:lpstr>Метод синектики разработан в 50-70-х годах в США У.Гордоном - президентом избретательской ассоциации в Кембридже и профессором Гарвардского университета. </vt:lpstr>
      <vt:lpstr>СИНЕКТИКА</vt:lpstr>
      <vt:lpstr>Метод номинальных групп</vt:lpstr>
      <vt:lpstr>Метод номинальных групп</vt:lpstr>
      <vt:lpstr>БЛАНК РАНЖИРОВАНИЯ проблем.</vt:lpstr>
      <vt:lpstr>Технологии с использованием активных методов обучения</vt:lpstr>
      <vt:lpstr>Технология «Обучение в сотрудничестве».</vt:lpstr>
      <vt:lpstr>Эта технология сводится к трём основным принципам:  </vt:lpstr>
      <vt:lpstr>Слайд 53</vt:lpstr>
      <vt:lpstr>Менторинг </vt:lpstr>
      <vt:lpstr>Коучинг</vt:lpstr>
      <vt:lpstr>Менторинг -</vt:lpstr>
      <vt:lpstr>Этапы коучинга</vt:lpstr>
      <vt:lpstr>Этапы коучинга</vt:lpstr>
      <vt:lpstr>Этапы коучинга</vt:lpstr>
      <vt:lpstr>Различия коучинга и менторинга</vt:lpstr>
      <vt:lpstr>Слайд 61</vt:lpstr>
      <vt:lpstr>Слайд 62</vt:lpstr>
      <vt:lpstr>Слайд 63</vt:lpstr>
      <vt:lpstr> К недостаткам игрового метода можно отнести: 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Социально-педагогические технологии </dc:title>
  <dc:creator>Хозяин</dc:creator>
  <cp:lastModifiedBy>Хозяин</cp:lastModifiedBy>
  <cp:revision>184</cp:revision>
  <dcterms:created xsi:type="dcterms:W3CDTF">2012-09-10T04:51:38Z</dcterms:created>
  <dcterms:modified xsi:type="dcterms:W3CDTF">2016-09-30T06:00:14Z</dcterms:modified>
</cp:coreProperties>
</file>